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Lst>
  <p:custDataLst>
    <p:tags r:id="rId31"/>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126" y="2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wiki.sei.cmu.edu/confluence/pages/viewpage.action?pageId=88046682" TargetMode="External"/><Relationship Id="rId3" Type="http://schemas.openxmlformats.org/officeDocument/2006/relationships/audio" Target="../media/media17.m4a"/><Relationship Id="rId7" Type="http://schemas.openxmlformats.org/officeDocument/2006/relationships/hyperlink" Target="https://www.swcomms.co.uk/blog/article/the-motivations-of-a-hacker" TargetMode="External"/><Relationship Id="rId2" Type="http://schemas.microsoft.com/office/2007/relationships/media" Target="../media/media17.m4a"/><Relationship Id="rId1" Type="http://schemas.openxmlformats.org/officeDocument/2006/relationships/tags" Target="../tags/tag15.xml"/><Relationship Id="rId6" Type="http://schemas.openxmlformats.org/officeDocument/2006/relationships/hyperlink" Target="https://www.dynatrace.com/monitoring/solutions/devsecops-ciso/?utm_source=google&amp;utm_medium=cpc&amp;utm_term=devsecops&amp;utm_campaign=us-appsec-application-security&amp;utm_content=none&amp;gclsrc=aw.ds&amp;gclid=EAIaIQobChMI67nu7eKg_gIVvXZvBB2BFga4EAAYASAAEgIH6fD_BwE" TargetMode="External"/><Relationship Id="rId5" Type="http://schemas.openxmlformats.org/officeDocument/2006/relationships/notesSlide" Target="../notesSlides/notesSlide14.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Mina </a:t>
            </a:r>
            <a:r>
              <a:rPr lang="en-US" sz="1850" i="1" dirty="0" err="1"/>
              <a:t>Abadeer</a:t>
            </a:r>
            <a:endParaRPr lang="en-US" sz="1850" i="1" dirty="0"/>
          </a:p>
          <a:p>
            <a:pPr marL="0" lvl="0" indent="0" algn="l" rtl="0">
              <a:lnSpc>
                <a:spcPct val="70000"/>
              </a:lnSpc>
              <a:spcBef>
                <a:spcPts val="1000"/>
              </a:spcBef>
              <a:spcAft>
                <a:spcPts val="0"/>
              </a:spcAft>
              <a:buClr>
                <a:schemeClr val="lt1"/>
              </a:buClr>
              <a:buSzPts val="1850"/>
              <a:buNone/>
            </a:pPr>
            <a:r>
              <a:rPr lang="en-US" sz="1850" i="1" dirty="0"/>
              <a:t>April 10, 2023</a:t>
            </a:r>
          </a:p>
          <a:p>
            <a:pPr marL="0" lvl="0" indent="0" algn="l" rtl="0">
              <a:lnSpc>
                <a:spcPct val="70000"/>
              </a:lnSpc>
              <a:spcBef>
                <a:spcPts val="1000"/>
              </a:spcBef>
              <a:spcAft>
                <a:spcPts val="0"/>
              </a:spcAft>
              <a:buClr>
                <a:schemeClr val="lt1"/>
              </a:buClr>
              <a:buSzPts val="1850"/>
              <a:buNone/>
            </a:pPr>
            <a:r>
              <a:rPr lang="en-US" sz="1850" i="1" dirty="0"/>
              <a:t>Project Two: Security Policy Presentation</a:t>
            </a:r>
          </a:p>
          <a:p>
            <a:pPr marL="0" lvl="0" indent="0" algn="l" rtl="0">
              <a:lnSpc>
                <a:spcPct val="70000"/>
              </a:lnSpc>
              <a:spcBef>
                <a:spcPts val="1000"/>
              </a:spcBef>
              <a:spcAft>
                <a:spcPts val="0"/>
              </a:spcAft>
              <a:buClr>
                <a:schemeClr val="lt1"/>
              </a:buClr>
              <a:buSzPts val="1850"/>
              <a:buNone/>
            </a:pPr>
            <a:r>
              <a:rPr lang="en-US"/>
              <a:t>https://youtu.be/o7xKAzSv8cc</a:t>
            </a:r>
            <a:endParaRPr lang="en-US"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4" name="Audio 13">
            <a:hlinkClick r:id="" action="ppaction://media"/>
            <a:extLst>
              <a:ext uri="{FF2B5EF4-FFF2-40B4-BE49-F238E27FC236}">
                <a16:creationId xmlns:a16="http://schemas.microsoft.com/office/drawing/2014/main" id="{16DF2599-1397-7251-4B03-CBEC6AB3FED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47"/>
    </mc:Choice>
    <mc:Fallback>
      <p:transition spd="slow" advTm="4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A9C49-E0C5-1989-F73D-373A64AC28D6}"/>
              </a:ext>
            </a:extLst>
          </p:cNvPr>
          <p:cNvSpPr>
            <a:spLocks noGrp="1"/>
          </p:cNvSpPr>
          <p:nvPr>
            <p:ph type="title"/>
          </p:nvPr>
        </p:nvSpPr>
        <p:spPr/>
        <p:txBody>
          <a:bodyPr/>
          <a:lstStyle/>
          <a:p>
            <a:r>
              <a:rPr lang="en-US" dirty="0"/>
              <a:t>Verify the collection size got increased</a:t>
            </a:r>
          </a:p>
        </p:txBody>
      </p:sp>
      <p:sp>
        <p:nvSpPr>
          <p:cNvPr id="3" name="Text Placeholder 2">
            <a:extLst>
              <a:ext uri="{FF2B5EF4-FFF2-40B4-BE49-F238E27FC236}">
                <a16:creationId xmlns:a16="http://schemas.microsoft.com/office/drawing/2014/main" id="{C209C641-AAAD-A7BD-362E-291D1DF21897}"/>
              </a:ext>
            </a:extLst>
          </p:cNvPr>
          <p:cNvSpPr>
            <a:spLocks noGrp="1"/>
          </p:cNvSpPr>
          <p:nvPr>
            <p:ph type="body" idx="1"/>
          </p:nvPr>
        </p:nvSpPr>
        <p:spPr>
          <a:xfrm>
            <a:off x="685800" y="2194560"/>
            <a:ext cx="4463249" cy="4024125"/>
          </a:xfrm>
        </p:spPr>
        <p:txBody>
          <a:bodyPr/>
          <a:lstStyle/>
          <a:p>
            <a:r>
              <a:rPr lang="en-US" dirty="0"/>
              <a:t>The test is positive test.</a:t>
            </a:r>
          </a:p>
          <a:p>
            <a:endParaRPr lang="en-US" dirty="0"/>
          </a:p>
          <a:p>
            <a:r>
              <a:rPr lang="en-US" dirty="0"/>
              <a:t>It will add entries to the collection.</a:t>
            </a:r>
          </a:p>
          <a:p>
            <a:pPr marL="114300" indent="0">
              <a:buNone/>
            </a:pPr>
            <a:endParaRPr lang="en-US" dirty="0"/>
          </a:p>
          <a:p>
            <a:r>
              <a:rPr lang="en-US" dirty="0"/>
              <a:t>The test will increase the collection size.</a:t>
            </a:r>
          </a:p>
          <a:p>
            <a:pPr marL="114300" indent="0">
              <a:buNone/>
            </a:pPr>
            <a:endParaRPr lang="en-US" dirty="0"/>
          </a:p>
          <a:p>
            <a:r>
              <a:rPr lang="en-US" dirty="0"/>
              <a:t>It will verify the size got increased.</a:t>
            </a:r>
          </a:p>
        </p:txBody>
      </p:sp>
      <p:pic>
        <p:nvPicPr>
          <p:cNvPr id="5" name="Picture 4">
            <a:extLst>
              <a:ext uri="{FF2B5EF4-FFF2-40B4-BE49-F238E27FC236}">
                <a16:creationId xmlns:a16="http://schemas.microsoft.com/office/drawing/2014/main" id="{B87195AB-0259-F150-BD7F-DA26ACC34277}"/>
              </a:ext>
            </a:extLst>
          </p:cNvPr>
          <p:cNvPicPr>
            <a:picLocks noChangeAspect="1"/>
          </p:cNvPicPr>
          <p:nvPr/>
        </p:nvPicPr>
        <p:blipFill>
          <a:blip r:embed="rId4"/>
          <a:stretch>
            <a:fillRect/>
          </a:stretch>
        </p:blipFill>
        <p:spPr>
          <a:xfrm>
            <a:off x="6785267" y="3301377"/>
            <a:ext cx="4143375" cy="942975"/>
          </a:xfrm>
          <a:prstGeom prst="rect">
            <a:avLst/>
          </a:prstGeom>
        </p:spPr>
      </p:pic>
      <p:pic>
        <p:nvPicPr>
          <p:cNvPr id="13" name="Audio 12">
            <a:hlinkClick r:id="" action="ppaction://media"/>
            <a:extLst>
              <a:ext uri="{FF2B5EF4-FFF2-40B4-BE49-F238E27FC236}">
                <a16:creationId xmlns:a16="http://schemas.microsoft.com/office/drawing/2014/main" id="{846DC44E-A0F3-F9A7-BCE1-D6B3D8FDEE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72670355"/>
      </p:ext>
    </p:extLst>
  </p:cSld>
  <p:clrMapOvr>
    <a:masterClrMapping/>
  </p:clrMapOvr>
  <mc:AlternateContent xmlns:mc="http://schemas.openxmlformats.org/markup-compatibility/2006">
    <mc:Choice xmlns:p14="http://schemas.microsoft.com/office/powerpoint/2010/main" Requires="p14">
      <p:transition spd="slow" p14:dur="2000" advTm="8344"/>
    </mc:Choice>
    <mc:Fallback>
      <p:transition spd="slow" advTm="8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CCE28-C5E6-C16B-9C60-903B9C5D34C4}"/>
              </a:ext>
            </a:extLst>
          </p:cNvPr>
          <p:cNvSpPr>
            <a:spLocks noGrp="1"/>
          </p:cNvSpPr>
          <p:nvPr>
            <p:ph type="title"/>
          </p:nvPr>
        </p:nvSpPr>
        <p:spPr/>
        <p:txBody>
          <a:bodyPr/>
          <a:lstStyle/>
          <a:p>
            <a:r>
              <a:rPr lang="en-US" dirty="0"/>
              <a:t>Verify user input size is less than or equal 10</a:t>
            </a:r>
          </a:p>
        </p:txBody>
      </p:sp>
      <p:sp>
        <p:nvSpPr>
          <p:cNvPr id="3" name="Text Placeholder 2">
            <a:extLst>
              <a:ext uri="{FF2B5EF4-FFF2-40B4-BE49-F238E27FC236}">
                <a16:creationId xmlns:a16="http://schemas.microsoft.com/office/drawing/2014/main" id="{E79B9BAA-A218-2DD2-DDC3-9448A06334C7}"/>
              </a:ext>
            </a:extLst>
          </p:cNvPr>
          <p:cNvSpPr>
            <a:spLocks noGrp="1"/>
          </p:cNvSpPr>
          <p:nvPr>
            <p:ph type="body" idx="1"/>
          </p:nvPr>
        </p:nvSpPr>
        <p:spPr>
          <a:xfrm>
            <a:off x="685800" y="2194560"/>
            <a:ext cx="4649680" cy="4024125"/>
          </a:xfrm>
        </p:spPr>
        <p:txBody>
          <a:bodyPr/>
          <a:lstStyle/>
          <a:p>
            <a:r>
              <a:rPr lang="en-US" dirty="0"/>
              <a:t>The test is negative test.</a:t>
            </a:r>
          </a:p>
          <a:p>
            <a:endParaRPr lang="en-US" dirty="0"/>
          </a:p>
          <a:p>
            <a:r>
              <a:rPr lang="en-US" dirty="0"/>
              <a:t>It will check user input size and ensure it is less than or equal 10.</a:t>
            </a:r>
          </a:p>
          <a:p>
            <a:pPr marL="114300" indent="0">
              <a:buNone/>
            </a:pPr>
            <a:endParaRPr lang="en-US" dirty="0"/>
          </a:p>
          <a:p>
            <a:r>
              <a:rPr lang="en-US" dirty="0"/>
              <a:t>The test will expect true if the size is lees than or equal 10</a:t>
            </a:r>
          </a:p>
        </p:txBody>
      </p:sp>
      <p:pic>
        <p:nvPicPr>
          <p:cNvPr id="5" name="Picture 4">
            <a:extLst>
              <a:ext uri="{FF2B5EF4-FFF2-40B4-BE49-F238E27FC236}">
                <a16:creationId xmlns:a16="http://schemas.microsoft.com/office/drawing/2014/main" id="{65DDCDB4-3072-0B14-1DD2-BE7642F2EE84}"/>
              </a:ext>
            </a:extLst>
          </p:cNvPr>
          <p:cNvPicPr>
            <a:picLocks noChangeAspect="1"/>
          </p:cNvPicPr>
          <p:nvPr/>
        </p:nvPicPr>
        <p:blipFill>
          <a:blip r:embed="rId4"/>
          <a:stretch>
            <a:fillRect/>
          </a:stretch>
        </p:blipFill>
        <p:spPr>
          <a:xfrm>
            <a:off x="6905625" y="2912292"/>
            <a:ext cx="4600575" cy="1228725"/>
          </a:xfrm>
          <a:prstGeom prst="rect">
            <a:avLst/>
          </a:prstGeom>
        </p:spPr>
      </p:pic>
      <p:pic>
        <p:nvPicPr>
          <p:cNvPr id="13" name="Audio 12">
            <a:hlinkClick r:id="" action="ppaction://media"/>
            <a:extLst>
              <a:ext uri="{FF2B5EF4-FFF2-40B4-BE49-F238E27FC236}">
                <a16:creationId xmlns:a16="http://schemas.microsoft.com/office/drawing/2014/main" id="{251C1E86-0044-0BAF-5A3E-50FD12A65EE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19919139"/>
      </p:ext>
    </p:extLst>
  </p:cSld>
  <p:clrMapOvr>
    <a:masterClrMapping/>
  </p:clrMapOvr>
  <mc:AlternateContent xmlns:mc="http://schemas.openxmlformats.org/markup-compatibility/2006">
    <mc:Choice xmlns:p14="http://schemas.microsoft.com/office/powerpoint/2010/main" Requires="p14">
      <p:transition spd="slow" p14:dur="2000" advTm="7119"/>
    </mc:Choice>
    <mc:Fallback>
      <p:transition spd="slow" advTm="7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26A97C77-A589-62C2-C289-BB8B2EE8B449}"/>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231"/>
    </mc:Choice>
    <mc:Fallback>
      <p:transition spd="slow" advTm="8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Autofit/>
          </a:bodyPr>
          <a:lstStyle/>
          <a:p>
            <a:pPr marL="685800" lvl="1" indent="-228600" algn="l" rtl="0">
              <a:lnSpc>
                <a:spcPct val="90000"/>
              </a:lnSpc>
              <a:spcBef>
                <a:spcPts val="0"/>
              </a:spcBef>
              <a:spcAft>
                <a:spcPts val="0"/>
              </a:spcAft>
              <a:buClr>
                <a:schemeClr val="lt1"/>
              </a:buClr>
              <a:buSzPts val="2000"/>
              <a:buChar char="•"/>
            </a:pPr>
            <a:r>
              <a:rPr lang="en-US" sz="2400" b="1" u="sng" dirty="0" err="1"/>
              <a:t>DevSecOps</a:t>
            </a:r>
            <a:r>
              <a:rPr lang="en-US" sz="2400" b="1" u="sng" dirty="0"/>
              <a:t>: </a:t>
            </a:r>
            <a:r>
              <a:rPr lang="en-US" sz="2400" dirty="0"/>
              <a:t>it is the link between development team and the security. </a:t>
            </a:r>
            <a:r>
              <a:rPr lang="en-US" sz="2400" dirty="0" err="1"/>
              <a:t>DevSecOps</a:t>
            </a:r>
            <a:r>
              <a:rPr lang="en-US" sz="2400" dirty="0"/>
              <a:t> combine the security polices with software development process.</a:t>
            </a:r>
          </a:p>
          <a:p>
            <a:pPr marL="685800" lvl="1" indent="-228600" algn="l" rtl="0">
              <a:lnSpc>
                <a:spcPct val="90000"/>
              </a:lnSpc>
              <a:spcBef>
                <a:spcPts val="0"/>
              </a:spcBef>
              <a:spcAft>
                <a:spcPts val="0"/>
              </a:spcAft>
              <a:buClr>
                <a:schemeClr val="lt1"/>
              </a:buClr>
              <a:buSzPts val="2000"/>
              <a:buChar char="•"/>
            </a:pPr>
            <a:endParaRPr lang="en-US" sz="2400" dirty="0"/>
          </a:p>
          <a:p>
            <a:pPr marL="685800" lvl="1" indent="-228600" algn="l" rtl="0">
              <a:lnSpc>
                <a:spcPct val="90000"/>
              </a:lnSpc>
              <a:spcBef>
                <a:spcPts val="0"/>
              </a:spcBef>
              <a:spcAft>
                <a:spcPts val="0"/>
              </a:spcAft>
              <a:buClr>
                <a:schemeClr val="lt1"/>
              </a:buClr>
              <a:buSzPts val="2000"/>
              <a:buChar char="•"/>
            </a:pPr>
            <a:endParaRPr lang="en-US" sz="2400" b="1" u="sng" dirty="0"/>
          </a:p>
          <a:p>
            <a:pPr marL="685800" lvl="1" indent="-228600" algn="l" rtl="0">
              <a:lnSpc>
                <a:spcPct val="90000"/>
              </a:lnSpc>
              <a:spcBef>
                <a:spcPts val="0"/>
              </a:spcBef>
              <a:spcAft>
                <a:spcPts val="0"/>
              </a:spcAft>
              <a:buClr>
                <a:schemeClr val="lt1"/>
              </a:buClr>
              <a:buSzPts val="2000"/>
              <a:buChar char="•"/>
            </a:pPr>
            <a:r>
              <a:rPr lang="en-US" sz="2400" dirty="0"/>
              <a:t>Applying coding securing principles and standards achieves the maximum security for the code and the program and eliminates threats in early stages.</a:t>
            </a:r>
          </a:p>
          <a:p>
            <a:pPr marL="685800" lvl="1" indent="-228600" algn="l" rtl="0">
              <a:lnSpc>
                <a:spcPct val="90000"/>
              </a:lnSpc>
              <a:spcBef>
                <a:spcPts val="0"/>
              </a:spcBef>
              <a:spcAft>
                <a:spcPts val="0"/>
              </a:spcAft>
              <a:buClr>
                <a:schemeClr val="lt1"/>
              </a:buClr>
              <a:buSzPts val="2000"/>
              <a:buChar char="•"/>
            </a:pPr>
            <a:endParaRPr lang="en-US" sz="2400" dirty="0"/>
          </a:p>
          <a:p>
            <a:pPr marL="457200" lvl="1" indent="0" algn="l" rtl="0">
              <a:lnSpc>
                <a:spcPct val="90000"/>
              </a:lnSpc>
              <a:spcBef>
                <a:spcPts val="0"/>
              </a:spcBef>
              <a:spcAft>
                <a:spcPts val="0"/>
              </a:spcAft>
              <a:buClr>
                <a:schemeClr val="lt1"/>
              </a:buClr>
              <a:buSzPts val="2000"/>
              <a:buNone/>
            </a:pPr>
            <a:endParaRPr lang="en-US" sz="2400" dirty="0"/>
          </a:p>
          <a:p>
            <a:pPr marL="685800" lvl="1" indent="-228600" algn="l" rtl="0">
              <a:lnSpc>
                <a:spcPct val="90000"/>
              </a:lnSpc>
              <a:spcBef>
                <a:spcPts val="0"/>
              </a:spcBef>
              <a:spcAft>
                <a:spcPts val="0"/>
              </a:spcAft>
              <a:buClr>
                <a:schemeClr val="lt1"/>
              </a:buClr>
              <a:buSzPts val="2000"/>
              <a:buChar char="•"/>
            </a:pPr>
            <a:r>
              <a:rPr lang="en-US" sz="2400" dirty="0"/>
              <a:t>Compiling and testing tools help with finding errors and bugs in early stage and fix them before they get mor complicated </a:t>
            </a:r>
            <a:endParaRPr sz="24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A58A8F04-DF70-68F0-922F-7516DFA6CC5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756"/>
    </mc:Choice>
    <mc:Fallback>
      <p:transition spd="slow" advTm="10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Leaving security till the end will cause complicated issues and it will badly affect the program security and operations.</a:t>
            </a:r>
          </a:p>
          <a:p>
            <a:pPr marL="228600" lvl="0" indent="-228600" algn="l" rtl="0">
              <a:lnSpc>
                <a:spcPct val="90000"/>
              </a:lnSpc>
              <a:spcBef>
                <a:spcPts val="0"/>
              </a:spcBef>
              <a:spcAft>
                <a:spcPts val="0"/>
              </a:spcAft>
              <a:buClr>
                <a:schemeClr val="lt1"/>
              </a:buClr>
              <a:buSzPts val="2000"/>
              <a:buChar char="•"/>
            </a:pPr>
            <a:endParaRPr lang="en-US" dirty="0"/>
          </a:p>
          <a:p>
            <a:pPr marL="228600" lvl="0" indent="-228600" algn="l" rtl="0">
              <a:lnSpc>
                <a:spcPct val="90000"/>
              </a:lnSpc>
              <a:spcBef>
                <a:spcPts val="0"/>
              </a:spcBef>
              <a:spcAft>
                <a:spcPts val="0"/>
              </a:spcAft>
              <a:buClr>
                <a:schemeClr val="lt1"/>
              </a:buClr>
              <a:buSzPts val="2000"/>
              <a:buChar char="•"/>
            </a:pPr>
            <a:r>
              <a:rPr lang="en-US" dirty="0"/>
              <a:t>Analyzing the risk and the mitigations cost in early stages will maximize the code security and prevent future attacks.</a:t>
            </a:r>
          </a:p>
          <a:p>
            <a:pPr marL="228600" lvl="0" indent="-228600" algn="l" rtl="0">
              <a:lnSpc>
                <a:spcPct val="90000"/>
              </a:lnSpc>
              <a:spcBef>
                <a:spcPts val="0"/>
              </a:spcBef>
              <a:spcAft>
                <a:spcPts val="0"/>
              </a:spcAft>
              <a:buClr>
                <a:schemeClr val="lt1"/>
              </a:buClr>
              <a:buSzPts val="2000"/>
              <a:buChar char="•"/>
            </a:pPr>
            <a:endParaRPr lang="en-US" dirty="0"/>
          </a:p>
          <a:p>
            <a:pPr marL="228600" lvl="0" indent="-228600" algn="l" rtl="0">
              <a:lnSpc>
                <a:spcPct val="90000"/>
              </a:lnSpc>
              <a:spcBef>
                <a:spcPts val="0"/>
              </a:spcBef>
              <a:spcAft>
                <a:spcPts val="0"/>
              </a:spcAft>
              <a:buClr>
                <a:schemeClr val="lt1"/>
              </a:buClr>
              <a:buSzPts val="2000"/>
              <a:buChar char="•"/>
            </a:pPr>
            <a:r>
              <a:rPr lang="en-US" dirty="0"/>
              <a:t> applying securing code principles and follow code standards will eliminate many of the code errors and bugs. </a:t>
            </a:r>
          </a:p>
          <a:p>
            <a:pPr marL="228600" lvl="0" indent="-228600" algn="l" rtl="0">
              <a:lnSpc>
                <a:spcPct val="90000"/>
              </a:lnSpc>
              <a:spcBef>
                <a:spcPts val="0"/>
              </a:spcBef>
              <a:spcAft>
                <a:spcPts val="0"/>
              </a:spcAft>
              <a:buClr>
                <a:schemeClr val="lt1"/>
              </a:buClr>
              <a:buSzPts val="2000"/>
              <a:buChar char="•"/>
            </a:pPr>
            <a:endParaRPr lang="en-US" dirty="0"/>
          </a:p>
          <a:p>
            <a:pPr marL="228600" lvl="0" indent="-228600" algn="l" rtl="0">
              <a:lnSpc>
                <a:spcPct val="90000"/>
              </a:lnSpc>
              <a:spcBef>
                <a:spcPts val="0"/>
              </a:spcBef>
              <a:spcAft>
                <a:spcPts val="0"/>
              </a:spcAft>
              <a:buClr>
                <a:schemeClr val="lt1"/>
              </a:buClr>
              <a:buSzPts val="2000"/>
              <a:buChar char="•"/>
            </a:pPr>
            <a:r>
              <a:rPr lang="en-US" dirty="0"/>
              <a:t>Using defense in depth will add multiple layers of security to prevent future attacks.  </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13A4F323-4693-C118-1E58-CCA2CCE033C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842"/>
    </mc:Choice>
    <mc:Fallback>
      <p:transition spd="slow" advTm="12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800" dirty="0"/>
              <a:t>Using automated testing tools discovers errors and bugs in early stage and prevent future security issues.</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Adding multi factor authentication to the code prevents untheorized access </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Applying least privileges principle protects sensitive information.</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Satanizing the code prevents SQL injection attack </a:t>
            </a:r>
            <a:endParaRPr sz="28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432DCDB4-0037-AFCC-2380-53F2C014A9C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55"/>
    </mc:Choice>
    <mc:Fallback>
      <p:transition spd="slow" advTm="7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400" dirty="0"/>
              <a:t>Adopting secure coding principles is the first step in securing the code</a:t>
            </a:r>
          </a:p>
          <a:p>
            <a:pPr marL="228600" lvl="0" indent="-228600" algn="l" rtl="0">
              <a:lnSpc>
                <a:spcPct val="90000"/>
              </a:lnSpc>
              <a:spcBef>
                <a:spcPts val="0"/>
              </a:spcBef>
              <a:spcAft>
                <a:spcPts val="0"/>
              </a:spcAft>
              <a:buClr>
                <a:schemeClr val="lt1"/>
              </a:buClr>
              <a:buSzPts val="2200"/>
              <a:buChar char="•"/>
            </a:pPr>
            <a:endParaRPr lang="en-US" sz="2400" dirty="0"/>
          </a:p>
          <a:p>
            <a:pPr marL="228600" lvl="0" indent="-228600" algn="l" rtl="0">
              <a:lnSpc>
                <a:spcPct val="90000"/>
              </a:lnSpc>
              <a:spcBef>
                <a:spcPts val="0"/>
              </a:spcBef>
              <a:spcAft>
                <a:spcPts val="0"/>
              </a:spcAft>
              <a:buClr>
                <a:schemeClr val="lt1"/>
              </a:buClr>
              <a:buSzPts val="2200"/>
              <a:buChar char="•"/>
            </a:pPr>
            <a:r>
              <a:rPr lang="en-US" sz="2400" dirty="0"/>
              <a:t>Following the code standards is essential for code security</a:t>
            </a:r>
          </a:p>
          <a:p>
            <a:pPr marL="228600" lvl="0" indent="-228600" algn="l" rtl="0">
              <a:lnSpc>
                <a:spcPct val="90000"/>
              </a:lnSpc>
              <a:spcBef>
                <a:spcPts val="0"/>
              </a:spcBef>
              <a:spcAft>
                <a:spcPts val="0"/>
              </a:spcAft>
              <a:buClr>
                <a:schemeClr val="lt1"/>
              </a:buClr>
              <a:buSzPts val="2200"/>
              <a:buChar char="•"/>
            </a:pPr>
            <a:endParaRPr lang="en-US" sz="2400" dirty="0"/>
          </a:p>
          <a:p>
            <a:pPr marL="228600" lvl="0" indent="-228600" algn="l" rtl="0">
              <a:lnSpc>
                <a:spcPct val="90000"/>
              </a:lnSpc>
              <a:spcBef>
                <a:spcPts val="0"/>
              </a:spcBef>
              <a:spcAft>
                <a:spcPts val="0"/>
              </a:spcAft>
              <a:buClr>
                <a:schemeClr val="lt1"/>
              </a:buClr>
              <a:buSzPts val="2200"/>
              <a:buChar char="•"/>
            </a:pPr>
            <a:r>
              <a:rPr lang="en-US" sz="2400" dirty="0"/>
              <a:t>Repeat testing is our main weapon in fighting threats</a:t>
            </a:r>
          </a:p>
          <a:p>
            <a:pPr marL="228600" lvl="0" indent="-228600" algn="l" rtl="0">
              <a:lnSpc>
                <a:spcPct val="90000"/>
              </a:lnSpc>
              <a:spcBef>
                <a:spcPts val="0"/>
              </a:spcBef>
              <a:spcAft>
                <a:spcPts val="0"/>
              </a:spcAft>
              <a:buClr>
                <a:schemeClr val="lt1"/>
              </a:buClr>
              <a:buSzPts val="2200"/>
              <a:buChar char="•"/>
            </a:pPr>
            <a:endParaRPr lang="en-US" sz="2400" dirty="0"/>
          </a:p>
          <a:p>
            <a:pPr marL="228600" lvl="0" indent="-228600" algn="l" rtl="0">
              <a:lnSpc>
                <a:spcPct val="90000"/>
              </a:lnSpc>
              <a:spcBef>
                <a:spcPts val="0"/>
              </a:spcBef>
              <a:spcAft>
                <a:spcPts val="0"/>
              </a:spcAft>
              <a:buClr>
                <a:schemeClr val="lt1"/>
              </a:buClr>
              <a:buSzPts val="2200"/>
              <a:buChar char="•"/>
            </a:pPr>
            <a:r>
              <a:rPr lang="en-US" sz="2400" dirty="0"/>
              <a:t>Encryption and Triple-A are required for any good code or program</a:t>
            </a:r>
          </a:p>
          <a:p>
            <a:pPr marL="228600" lvl="0" indent="-228600" algn="l" rtl="0">
              <a:lnSpc>
                <a:spcPct val="90000"/>
              </a:lnSpc>
              <a:spcBef>
                <a:spcPts val="0"/>
              </a:spcBef>
              <a:spcAft>
                <a:spcPts val="0"/>
              </a:spcAft>
              <a:buClr>
                <a:schemeClr val="lt1"/>
              </a:buClr>
              <a:buSzPts val="2200"/>
              <a:buChar char="•"/>
            </a:pPr>
            <a:endParaRPr lang="en-US" sz="2400" dirty="0"/>
          </a:p>
          <a:p>
            <a:pPr marL="228600" lvl="0" indent="-228600" algn="l" rtl="0">
              <a:lnSpc>
                <a:spcPct val="90000"/>
              </a:lnSpc>
              <a:spcBef>
                <a:spcPts val="0"/>
              </a:spcBef>
              <a:spcAft>
                <a:spcPts val="0"/>
              </a:spcAft>
              <a:buClr>
                <a:schemeClr val="lt1"/>
              </a:buClr>
              <a:buSzPts val="2200"/>
              <a:buChar char="•"/>
            </a:pPr>
            <a:r>
              <a:rPr lang="en-US" sz="2400" dirty="0"/>
              <a:t>Trust no-one when it comes to security</a:t>
            </a:r>
          </a:p>
          <a:p>
            <a:pPr marL="228600" lvl="0" indent="-228600" algn="l" rtl="0">
              <a:lnSpc>
                <a:spcPct val="90000"/>
              </a:lnSpc>
              <a:spcBef>
                <a:spcPts val="0"/>
              </a:spcBef>
              <a:spcAft>
                <a:spcPts val="0"/>
              </a:spcAft>
              <a:buClr>
                <a:schemeClr val="lt1"/>
              </a:buClr>
              <a:buSzPts val="2200"/>
              <a:buChar char="•"/>
            </a:pPr>
            <a:endParaRPr lang="en-US" sz="2400" dirty="0"/>
          </a:p>
          <a:p>
            <a:pPr marL="228600" lvl="0" indent="-228600" algn="l" rtl="0">
              <a:lnSpc>
                <a:spcPct val="90000"/>
              </a:lnSpc>
              <a:spcBef>
                <a:spcPts val="0"/>
              </a:spcBef>
              <a:spcAft>
                <a:spcPts val="0"/>
              </a:spcAft>
              <a:buClr>
                <a:schemeClr val="lt1"/>
              </a:buClr>
              <a:buSzPts val="2200"/>
              <a:buChar char="•"/>
            </a:pPr>
            <a:r>
              <a:rPr lang="en-US" sz="2400" dirty="0"/>
              <a:t>Deny permissions by default</a:t>
            </a:r>
            <a:endParaRPr sz="2400" dirty="0"/>
          </a:p>
          <a:p>
            <a:pPr marL="228600" lvl="0" indent="-88900" algn="l" rtl="0">
              <a:lnSpc>
                <a:spcPct val="90000"/>
              </a:lnSpc>
              <a:spcBef>
                <a:spcPts val="1000"/>
              </a:spcBef>
              <a:spcAft>
                <a:spcPts val="0"/>
              </a:spcAft>
              <a:buClr>
                <a:schemeClr val="lt1"/>
              </a:buClr>
              <a:buSzPts val="2200"/>
              <a:buNone/>
            </a:pPr>
            <a:endParaRPr sz="24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16D604B0-5D23-3C10-0DEB-E58BC9DA766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740"/>
    </mc:Choice>
    <mc:Fallback>
      <p:transition spd="slow" advTm="13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342900">
              <a:spcBef>
                <a:spcPts val="0"/>
              </a:spcBef>
              <a:buSzPts val="2200"/>
            </a:pPr>
            <a:r>
              <a:rPr lang="en-US" sz="1800" b="0" i="1" dirty="0" err="1">
                <a:solidFill>
                  <a:srgbClr val="FFFF00"/>
                </a:solidFill>
                <a:effectLst/>
                <a:latin typeface="Calibri" panose="020F0502020204030204" pitchFamily="34" charset="0"/>
              </a:rPr>
              <a:t>DevSecOps</a:t>
            </a:r>
            <a:r>
              <a:rPr lang="en-US" sz="1800" b="0" i="1" dirty="0">
                <a:solidFill>
                  <a:srgbClr val="FFFF00"/>
                </a:solidFill>
                <a:effectLst/>
                <a:latin typeface="Calibri" panose="020F0502020204030204" pitchFamily="34" charset="0"/>
              </a:rPr>
              <a:t>—Development, security and operations</a:t>
            </a:r>
            <a:r>
              <a:rPr lang="en-US" sz="1800" b="0" i="0" dirty="0">
                <a:solidFill>
                  <a:srgbClr val="FFFF00"/>
                </a:solidFill>
                <a:effectLst/>
                <a:latin typeface="Calibri" panose="020F0502020204030204" pitchFamily="34" charset="0"/>
              </a:rPr>
              <a:t>. (2021, September 17). Dynatrace. </a:t>
            </a:r>
            <a:r>
              <a:rPr lang="en-US" sz="1800" b="0" i="0" u="none" strike="noStrike" dirty="0">
                <a:solidFill>
                  <a:srgbClr val="FFFF00"/>
                </a:solidFill>
                <a:effectLst/>
                <a:latin typeface="Calibri" panose="020F0502020204030204" pitchFamily="34" charset="0"/>
                <a:hlinkClick r:id="rId6">
                  <a:extLst>
                    <a:ext uri="{A12FA001-AC4F-418D-AE19-62706E023703}">
                      <ahyp:hlinkClr xmlns:ahyp="http://schemas.microsoft.com/office/drawing/2018/hyperlinkcolor" val="tx"/>
                    </a:ext>
                  </a:extLst>
                </a:hlinkClick>
              </a:rPr>
              <a:t>https://www.dynatrace.com/monitoring/solutions/devsecops-ciso/?utm_source=google&amp;utm_medium=cpc&amp;utm_term=devsecops&amp;utm_campaign=us-appsec-application-security&amp;utm_content=none&amp;gclsrc=aw.ds&amp;gclid=EAIaIQobChMI67nu7eKg_gIVvXZvBB2BFga4EAAYASAAEgIH6fD_BwE</a:t>
            </a:r>
            <a:endParaRPr lang="en-US" sz="1800" b="0" i="0" u="none" strike="noStrike" dirty="0">
              <a:solidFill>
                <a:srgbClr val="FFFF00"/>
              </a:solidFill>
              <a:effectLst/>
              <a:latin typeface="Calibri" panose="020F0502020204030204" pitchFamily="34" charset="0"/>
            </a:endParaRPr>
          </a:p>
          <a:p>
            <a:pPr marL="0" lvl="0" indent="0" algn="l" rtl="0">
              <a:lnSpc>
                <a:spcPct val="90000"/>
              </a:lnSpc>
              <a:spcBef>
                <a:spcPts val="0"/>
              </a:spcBef>
              <a:spcAft>
                <a:spcPts val="0"/>
              </a:spcAft>
              <a:buClr>
                <a:schemeClr val="lt1"/>
              </a:buClr>
              <a:buSzPts val="2200"/>
              <a:buNone/>
            </a:pPr>
            <a:endParaRPr lang="en-US" sz="1800" dirty="0">
              <a:solidFill>
                <a:srgbClr val="FFFF00"/>
              </a:solidFill>
              <a:highlight>
                <a:srgbClr val="FFFF00"/>
              </a:highlight>
              <a:latin typeface="Calibri" panose="020F0502020204030204" pitchFamily="34" charset="0"/>
            </a:endParaRPr>
          </a:p>
          <a:p>
            <a:pPr marL="342900">
              <a:spcBef>
                <a:spcPts val="0"/>
              </a:spcBef>
              <a:buSzPts val="2200"/>
            </a:pPr>
            <a:r>
              <a:rPr lang="en-US" sz="1800" b="0" i="1" dirty="0">
                <a:solidFill>
                  <a:srgbClr val="FFFF00"/>
                </a:solidFill>
                <a:effectLst/>
                <a:latin typeface="Calibri" panose="020F0502020204030204" pitchFamily="34" charset="0"/>
              </a:rPr>
              <a:t>The motivations of a hacker</a:t>
            </a:r>
            <a:r>
              <a:rPr lang="en-US" sz="1800" b="0" i="0" dirty="0">
                <a:solidFill>
                  <a:srgbClr val="FFFF00"/>
                </a:solidFill>
                <a:effectLst/>
                <a:latin typeface="Calibri" panose="020F0502020204030204" pitchFamily="34" charset="0"/>
              </a:rPr>
              <a:t>. (n.d.). </a:t>
            </a:r>
            <a:r>
              <a:rPr lang="en-US" sz="1800" b="0" i="0" u="none" strike="noStrike" dirty="0">
                <a:solidFill>
                  <a:srgbClr val="FFFF00"/>
                </a:solidFill>
                <a:effectLst/>
                <a:latin typeface="Calibri" panose="020F0502020204030204" pitchFamily="34" charset="0"/>
                <a:hlinkClick r:id="rId7">
                  <a:extLst>
                    <a:ext uri="{A12FA001-AC4F-418D-AE19-62706E023703}">
                      <ahyp:hlinkClr xmlns:ahyp="http://schemas.microsoft.com/office/drawing/2018/hyperlinkcolor" val="tx"/>
                    </a:ext>
                  </a:extLst>
                </a:hlinkClick>
              </a:rPr>
              <a:t>https://www.swcomms.co.uk/blog/article/the-motivations-of-a-hacker</a:t>
            </a:r>
            <a:endParaRPr lang="en-US" sz="1800" b="0" i="0" u="none" strike="noStrike" dirty="0">
              <a:solidFill>
                <a:srgbClr val="FFFF00"/>
              </a:solidFill>
              <a:effectLst/>
              <a:latin typeface="Calibri" panose="020F0502020204030204" pitchFamily="34" charset="0"/>
            </a:endParaRPr>
          </a:p>
          <a:p>
            <a:pPr marL="342900">
              <a:spcBef>
                <a:spcPts val="0"/>
              </a:spcBef>
              <a:buSzPts val="2200"/>
            </a:pPr>
            <a:endParaRPr lang="en-US" sz="1800" dirty="0">
              <a:solidFill>
                <a:srgbClr val="FFFF00"/>
              </a:solidFill>
              <a:highlight>
                <a:srgbClr val="FFFF00"/>
              </a:highlight>
              <a:latin typeface="Calibri" panose="020F0502020204030204" pitchFamily="34" charset="0"/>
            </a:endParaRPr>
          </a:p>
          <a:p>
            <a:pPr marL="342900">
              <a:spcBef>
                <a:spcPts val="0"/>
              </a:spcBef>
              <a:buSzPts val="2200"/>
            </a:pPr>
            <a:r>
              <a:rPr lang="en-US" sz="1800" b="0" i="1" dirty="0">
                <a:solidFill>
                  <a:srgbClr val="FFFF00"/>
                </a:solidFill>
                <a:effectLst/>
                <a:latin typeface="Calibri" panose="020F0502020204030204" pitchFamily="34" charset="0"/>
              </a:rPr>
              <a:t>SEI CERT C++ coding standard - SEI CERT C++ coding standard - Confluence</a:t>
            </a:r>
            <a:r>
              <a:rPr lang="en-US" sz="1800" b="0" i="0" dirty="0">
                <a:solidFill>
                  <a:srgbClr val="FFFF00"/>
                </a:solidFill>
                <a:effectLst/>
                <a:latin typeface="Calibri" panose="020F0502020204030204" pitchFamily="34" charset="0"/>
              </a:rPr>
              <a:t>. (n.d.). </a:t>
            </a:r>
            <a:r>
              <a:rPr lang="en-US" sz="1800" b="0" i="0" u="none" strike="noStrike" dirty="0">
                <a:solidFill>
                  <a:srgbClr val="FFFF00"/>
                </a:solidFill>
                <a:effectLst/>
                <a:latin typeface="Calibri" panose="020F0502020204030204" pitchFamily="34" charset="0"/>
                <a:hlinkClick r:id="rId8">
                  <a:extLst>
                    <a:ext uri="{A12FA001-AC4F-418D-AE19-62706E023703}">
                      <ahyp:hlinkClr xmlns:ahyp="http://schemas.microsoft.com/office/drawing/2018/hyperlinkcolor" val="tx"/>
                    </a:ext>
                  </a:extLst>
                </a:hlinkClick>
              </a:rPr>
              <a:t>https://wiki.sei.cmu.edu/confluence/pages/viewpage.action?pageId=88046682</a:t>
            </a:r>
            <a:endParaRPr lang="en-US" sz="1800" b="0" i="0" u="none" strike="noStrike" dirty="0">
              <a:solidFill>
                <a:srgbClr val="FFFF00"/>
              </a:solidFill>
              <a:effectLst/>
              <a:latin typeface="Calibri" panose="020F0502020204030204" pitchFamily="34" charset="0"/>
            </a:endParaRPr>
          </a:p>
          <a:p>
            <a:pPr marL="342900">
              <a:spcBef>
                <a:spcPts val="0"/>
              </a:spcBef>
              <a:buSzPts val="2200"/>
            </a:pPr>
            <a:endParaRPr lang="en-US" sz="1800" dirty="0">
              <a:solidFill>
                <a:srgbClr val="FFFF00"/>
              </a:solidFill>
              <a:latin typeface="Calibri" panose="020F0502020204030204" pitchFamily="34" charset="0"/>
            </a:endParaRPr>
          </a:p>
          <a:p>
            <a:pPr marL="0" indent="0">
              <a:spcBef>
                <a:spcPts val="0"/>
              </a:spcBef>
              <a:buSzPts val="2200"/>
              <a:buNone/>
            </a:pPr>
            <a:endParaRPr lang="en-US" sz="1800" b="0" i="0" u="none" strike="noStrike" dirty="0">
              <a:solidFill>
                <a:srgbClr val="FFFF00"/>
              </a:solidFill>
              <a:effectLst/>
              <a:latin typeface="Calibri" panose="020F0502020204030204" pitchFamily="34" charset="0"/>
            </a:endParaRPr>
          </a:p>
          <a:p>
            <a:pPr marL="342900">
              <a:spcBef>
                <a:spcPts val="0"/>
              </a:spcBef>
              <a:buSzPts val="2200"/>
            </a:pPr>
            <a:endParaRPr lang="en-US" dirty="0">
              <a:solidFill>
                <a:srgbClr val="FFFF00"/>
              </a:solidFill>
              <a:highlight>
                <a:srgbClr val="FFFF00"/>
              </a:highlight>
            </a:endParaRPr>
          </a:p>
        </p:txBody>
      </p:sp>
      <p:pic>
        <p:nvPicPr>
          <p:cNvPr id="239" name="Google Shape;239;p14"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ED2543D8-41BC-1C28-D53F-554FF25EDECD}"/>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377"/>
    </mc:Choice>
    <mc:Fallback>
      <p:transition spd="slow" advTm="6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873188"/>
            <a:ext cx="4587536" cy="4345497"/>
          </a:xfrm>
          <a:prstGeom prst="rect">
            <a:avLst/>
          </a:prstGeom>
          <a:noFill/>
          <a:ln>
            <a:noFill/>
          </a:ln>
        </p:spPr>
        <p:txBody>
          <a:bodyPr spcFirstLastPara="1" wrap="square" lIns="91425" tIns="45700" rIns="91425" bIns="45700" anchor="t" anchorCtr="0">
            <a:normAutofit/>
          </a:bodyPr>
          <a:lstStyle/>
          <a:p>
            <a:pPr marL="1028700">
              <a:spcBef>
                <a:spcPts val="0"/>
              </a:spcBef>
            </a:pPr>
            <a:r>
              <a:rPr lang="en-US" sz="1800" dirty="0"/>
              <a:t>The presentation explains Green Pace new security policy for code development</a:t>
            </a:r>
          </a:p>
          <a:p>
            <a:pPr marL="685800" indent="0">
              <a:spcBef>
                <a:spcPts val="0"/>
              </a:spcBef>
              <a:buNone/>
            </a:pPr>
            <a:endParaRPr lang="en-US" sz="1800" dirty="0"/>
          </a:p>
          <a:p>
            <a:pPr marL="971550" indent="-285750">
              <a:spcBef>
                <a:spcPts val="0"/>
              </a:spcBef>
            </a:pPr>
            <a:r>
              <a:rPr lang="en-US" sz="1800" dirty="0"/>
              <a:t>Our security policy’s target is establishing the base for C++ coding standards, authentication, authorization and security principles </a:t>
            </a:r>
          </a:p>
          <a:p>
            <a:pPr marL="685800" indent="0">
              <a:spcBef>
                <a:spcPts val="0"/>
              </a:spcBef>
              <a:buNone/>
            </a:pPr>
            <a:endParaRPr lang="en-US" sz="1800" dirty="0"/>
          </a:p>
          <a:p>
            <a:pPr marL="971550" indent="-285750">
              <a:spcBef>
                <a:spcPts val="0"/>
              </a:spcBef>
            </a:pPr>
            <a:r>
              <a:rPr lang="en-US" sz="1800" dirty="0"/>
              <a:t>The policy support defense in depth principle by adding multiple layers of security to detect and prevent any threats</a:t>
            </a:r>
          </a:p>
          <a:p>
            <a:pPr marL="971550" indent="-285750">
              <a:spcBef>
                <a:spcPts val="0"/>
              </a:spcBef>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5419764" y="1643330"/>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0" name="Audio 19">
            <a:hlinkClick r:id="" action="ppaction://media"/>
            <a:extLst>
              <a:ext uri="{FF2B5EF4-FFF2-40B4-BE49-F238E27FC236}">
                <a16:creationId xmlns:a16="http://schemas.microsoft.com/office/drawing/2014/main" id="{2C25CB71-BEEF-BABF-94DA-332E0CADF5B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089"/>
    </mc:Choice>
    <mc:Fallback>
      <p:transition spd="slow" advTm="200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3211081" cy="4024200"/>
          </a:xfrm>
          <a:prstGeom prst="rect">
            <a:avLst/>
          </a:prstGeom>
          <a:noFill/>
          <a:ln>
            <a:noFill/>
          </a:ln>
        </p:spPr>
        <p:txBody>
          <a:bodyPr spcFirstLastPara="1" wrap="square" lIns="91425" tIns="45700" rIns="91425" bIns="45700" anchor="t" anchorCtr="0">
            <a:normAutofit fontScale="92500" lnSpcReduction="10000"/>
          </a:bodyPr>
          <a:lstStyle/>
          <a:p>
            <a:pPr marL="571500">
              <a:lnSpc>
                <a:spcPct val="107916"/>
              </a:lnSpc>
              <a:spcBef>
                <a:spcPts val="0"/>
              </a:spcBef>
            </a:pPr>
            <a:r>
              <a:rPr lang="en-US" dirty="0"/>
              <a:t>The matrix shows the rule numbers of the security policy code standards.</a:t>
            </a:r>
          </a:p>
          <a:p>
            <a:pPr marL="482600">
              <a:buSzPts val="2200"/>
            </a:pPr>
            <a:r>
              <a:rPr lang="en-US" dirty="0"/>
              <a:t>The matrix show the severity and probability of finding the threat in the code.</a:t>
            </a:r>
          </a:p>
          <a:p>
            <a:pPr marL="482600">
              <a:buSzPts val="2200"/>
            </a:pPr>
            <a:r>
              <a:rPr lang="en-US" dirty="0"/>
              <a:t>It describes the priority of each threat and the cost to fix</a:t>
            </a:r>
            <a:endParaRPr dirty="0"/>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7824B67C-3FEE-CC24-EDB8-26FE659F643B}"/>
              </a:ext>
            </a:extLst>
          </p:cNvPr>
          <p:cNvGraphicFramePr>
            <a:graphicFrameLocks noGrp="1"/>
          </p:cNvGraphicFramePr>
          <p:nvPr>
            <p:extLst>
              <p:ext uri="{D42A27DB-BD31-4B8C-83A1-F6EECF244321}">
                <p14:modId xmlns:p14="http://schemas.microsoft.com/office/powerpoint/2010/main" val="1357385948"/>
              </p:ext>
            </p:extLst>
          </p:nvPr>
        </p:nvGraphicFramePr>
        <p:xfrm>
          <a:off x="4657726" y="2037427"/>
          <a:ext cx="6848474" cy="2194560"/>
        </p:xfrm>
        <a:graphic>
          <a:graphicData uri="http://schemas.openxmlformats.org/drawingml/2006/table">
            <a:tbl>
              <a:tblPr firstRow="1" firstCol="1" bandRow="1">
                <a:tableStyleId>{802198C4-3087-4945-87E3-76CBB3509B7E}</a:tableStyleId>
              </a:tblPr>
              <a:tblGrid>
                <a:gridCol w="1352457">
                  <a:extLst>
                    <a:ext uri="{9D8B030D-6E8A-4147-A177-3AD203B41FA5}">
                      <a16:colId xmlns:a16="http://schemas.microsoft.com/office/drawing/2014/main" val="3914152510"/>
                    </a:ext>
                  </a:extLst>
                </a:gridCol>
                <a:gridCol w="985421">
                  <a:extLst>
                    <a:ext uri="{9D8B030D-6E8A-4147-A177-3AD203B41FA5}">
                      <a16:colId xmlns:a16="http://schemas.microsoft.com/office/drawing/2014/main" val="4186538236"/>
                    </a:ext>
                  </a:extLst>
                </a:gridCol>
                <a:gridCol w="1074198">
                  <a:extLst>
                    <a:ext uri="{9D8B030D-6E8A-4147-A177-3AD203B41FA5}">
                      <a16:colId xmlns:a16="http://schemas.microsoft.com/office/drawing/2014/main" val="3177882126"/>
                    </a:ext>
                  </a:extLst>
                </a:gridCol>
                <a:gridCol w="1109709">
                  <a:extLst>
                    <a:ext uri="{9D8B030D-6E8A-4147-A177-3AD203B41FA5}">
                      <a16:colId xmlns:a16="http://schemas.microsoft.com/office/drawing/2014/main" val="4153536166"/>
                    </a:ext>
                  </a:extLst>
                </a:gridCol>
                <a:gridCol w="1169217">
                  <a:extLst>
                    <a:ext uri="{9D8B030D-6E8A-4147-A177-3AD203B41FA5}">
                      <a16:colId xmlns:a16="http://schemas.microsoft.com/office/drawing/2014/main" val="3822351392"/>
                    </a:ext>
                  </a:extLst>
                </a:gridCol>
                <a:gridCol w="1157472">
                  <a:extLst>
                    <a:ext uri="{9D8B030D-6E8A-4147-A177-3AD203B41FA5}">
                      <a16:colId xmlns:a16="http://schemas.microsoft.com/office/drawing/2014/main" val="2202798367"/>
                    </a:ext>
                  </a:extLst>
                </a:gridCol>
              </a:tblGrid>
              <a:tr h="0">
                <a:tc>
                  <a:txBody>
                    <a:bodyPr/>
                    <a:lstStyle/>
                    <a:p>
                      <a:pPr marL="0" marR="0" algn="ctr">
                        <a:spcBef>
                          <a:spcPts val="0"/>
                        </a:spcBef>
                        <a:spcAft>
                          <a:spcPts val="0"/>
                        </a:spcAft>
                      </a:pPr>
                      <a:r>
                        <a:rPr lang="en-US" sz="1200" dirty="0">
                          <a:solidFill>
                            <a:schemeClr val="bg1"/>
                          </a:solidFill>
                          <a:effectLst/>
                        </a:rPr>
                        <a:t>Rule</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lgn="ctr">
                        <a:spcBef>
                          <a:spcPts val="0"/>
                        </a:spcBef>
                        <a:spcAft>
                          <a:spcPts val="0"/>
                        </a:spcAft>
                      </a:pPr>
                      <a:r>
                        <a:rPr lang="en-US" sz="1200">
                          <a:solidFill>
                            <a:schemeClr val="bg1"/>
                          </a:solidFill>
                          <a:effectLst/>
                        </a:rPr>
                        <a:t>Severity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lgn="ctr">
                        <a:spcBef>
                          <a:spcPts val="0"/>
                        </a:spcBef>
                        <a:spcAft>
                          <a:spcPts val="0"/>
                        </a:spcAft>
                      </a:pPr>
                      <a:r>
                        <a:rPr lang="en-US" sz="1200" dirty="0">
                          <a:solidFill>
                            <a:schemeClr val="bg1"/>
                          </a:solidFill>
                          <a:effectLst/>
                        </a:rPr>
                        <a:t>Likelihood</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lgn="ctr">
                        <a:spcBef>
                          <a:spcPts val="0"/>
                        </a:spcBef>
                        <a:spcAft>
                          <a:spcPts val="0"/>
                        </a:spcAft>
                      </a:pPr>
                      <a:r>
                        <a:rPr lang="en-US" sz="1200" dirty="0">
                          <a:solidFill>
                            <a:schemeClr val="bg1"/>
                          </a:solidFill>
                          <a:effectLst/>
                        </a:rPr>
                        <a:t>Remediation Cost</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lgn="ctr">
                        <a:spcBef>
                          <a:spcPts val="0"/>
                        </a:spcBef>
                        <a:spcAft>
                          <a:spcPts val="0"/>
                        </a:spcAft>
                      </a:pPr>
                      <a:r>
                        <a:rPr lang="en-US" sz="1200">
                          <a:solidFill>
                            <a:schemeClr val="bg1"/>
                          </a:solidFill>
                          <a:effectLst/>
                        </a:rPr>
                        <a:t>Priority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lgn="ctr">
                        <a:spcBef>
                          <a:spcPts val="0"/>
                        </a:spcBef>
                        <a:spcAft>
                          <a:spcPts val="0"/>
                        </a:spcAft>
                      </a:pPr>
                      <a:r>
                        <a:rPr lang="en-US" sz="1200">
                          <a:solidFill>
                            <a:schemeClr val="bg1"/>
                          </a:solidFill>
                          <a:effectLst/>
                        </a:rPr>
                        <a:t>Level</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266315039"/>
                  </a:ext>
                </a:extLst>
              </a:tr>
              <a:tr h="0">
                <a:tc>
                  <a:txBody>
                    <a:bodyPr/>
                    <a:lstStyle/>
                    <a:p>
                      <a:pPr marL="0" marR="0">
                        <a:spcBef>
                          <a:spcPts val="0"/>
                        </a:spcBef>
                        <a:spcAft>
                          <a:spcPts val="0"/>
                        </a:spcAft>
                      </a:pPr>
                      <a:r>
                        <a:rPr lang="en-US" sz="1200" dirty="0">
                          <a:solidFill>
                            <a:schemeClr val="bg1"/>
                          </a:solidFill>
                          <a:effectLst/>
                        </a:rPr>
                        <a:t>STD-001-CPP</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Low</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Unlikely</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Low</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P3</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L3</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3345183213"/>
                  </a:ext>
                </a:extLst>
              </a:tr>
              <a:tr h="0">
                <a:tc>
                  <a:txBody>
                    <a:bodyPr/>
                    <a:lstStyle/>
                    <a:p>
                      <a:pPr marL="0" marR="0">
                        <a:spcBef>
                          <a:spcPts val="0"/>
                        </a:spcBef>
                        <a:spcAft>
                          <a:spcPts val="0"/>
                        </a:spcAft>
                      </a:pPr>
                      <a:r>
                        <a:rPr lang="en-US" sz="1200">
                          <a:solidFill>
                            <a:schemeClr val="bg1"/>
                          </a:solidFill>
                          <a:effectLst/>
                        </a:rPr>
                        <a:t>STD-002-CPP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Low</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Likely</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P6</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L2</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3807864137"/>
                  </a:ext>
                </a:extLst>
              </a:tr>
              <a:tr h="0">
                <a:tc>
                  <a:txBody>
                    <a:bodyPr/>
                    <a:lstStyle/>
                    <a:p>
                      <a:pPr marL="0" marR="0">
                        <a:spcBef>
                          <a:spcPts val="0"/>
                        </a:spcBef>
                        <a:spcAft>
                          <a:spcPts val="0"/>
                        </a:spcAft>
                      </a:pPr>
                      <a:r>
                        <a:rPr lang="en-US" sz="1200">
                          <a:solidFill>
                            <a:schemeClr val="bg1"/>
                          </a:solidFill>
                          <a:effectLst/>
                        </a:rPr>
                        <a:t>STD-003-CPP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High</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Likely</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Medium</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P18</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L1</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312304252"/>
                  </a:ext>
                </a:extLst>
              </a:tr>
              <a:tr h="0">
                <a:tc>
                  <a:txBody>
                    <a:bodyPr/>
                    <a:lstStyle/>
                    <a:p>
                      <a:pPr marL="0" marR="0">
                        <a:spcBef>
                          <a:spcPts val="0"/>
                        </a:spcBef>
                        <a:spcAft>
                          <a:spcPts val="0"/>
                        </a:spcAft>
                      </a:pPr>
                      <a:r>
                        <a:rPr lang="en-US" sz="1200">
                          <a:solidFill>
                            <a:schemeClr val="bg1"/>
                          </a:solidFill>
                          <a:effectLst/>
                        </a:rPr>
                        <a:t>STD-004-CPP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Medium</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P6</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L2</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1787884459"/>
                  </a:ext>
                </a:extLst>
              </a:tr>
              <a:tr h="0">
                <a:tc>
                  <a:txBody>
                    <a:bodyPr/>
                    <a:lstStyle/>
                    <a:p>
                      <a:pPr marL="0" marR="0">
                        <a:spcBef>
                          <a:spcPts val="0"/>
                        </a:spcBef>
                        <a:spcAft>
                          <a:spcPts val="0"/>
                        </a:spcAft>
                      </a:pPr>
                      <a:r>
                        <a:rPr lang="en-US" sz="1200">
                          <a:solidFill>
                            <a:schemeClr val="bg1"/>
                          </a:solidFill>
                          <a:effectLst/>
                        </a:rPr>
                        <a:t>STD-005-CPP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Medium</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P18</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L1</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2356964581"/>
                  </a:ext>
                </a:extLst>
              </a:tr>
              <a:tr h="0">
                <a:tc>
                  <a:txBody>
                    <a:bodyPr/>
                    <a:lstStyle/>
                    <a:p>
                      <a:pPr marL="0" marR="0">
                        <a:spcBef>
                          <a:spcPts val="0"/>
                        </a:spcBef>
                        <a:spcAft>
                          <a:spcPts val="0"/>
                        </a:spcAft>
                      </a:pPr>
                      <a:r>
                        <a:rPr lang="en-US" sz="1200">
                          <a:solidFill>
                            <a:schemeClr val="bg1"/>
                          </a:solidFill>
                          <a:effectLst/>
                        </a:rPr>
                        <a:t>STD-006-CPP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Probable</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P4</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L3</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4142395707"/>
                  </a:ext>
                </a:extLst>
              </a:tr>
              <a:tr h="0">
                <a:tc>
                  <a:txBody>
                    <a:bodyPr/>
                    <a:lstStyle/>
                    <a:p>
                      <a:pPr marL="0" marR="0">
                        <a:spcBef>
                          <a:spcPts val="0"/>
                        </a:spcBef>
                        <a:spcAft>
                          <a:spcPts val="0"/>
                        </a:spcAft>
                      </a:pPr>
                      <a:r>
                        <a:rPr lang="en-US" sz="1200">
                          <a:solidFill>
                            <a:schemeClr val="bg1"/>
                          </a:solidFill>
                          <a:effectLst/>
                        </a:rPr>
                        <a:t>STD-007-CPP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Probable</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P4</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L3</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2246649971"/>
                  </a:ext>
                </a:extLst>
              </a:tr>
              <a:tr h="0">
                <a:tc>
                  <a:txBody>
                    <a:bodyPr/>
                    <a:lstStyle/>
                    <a:p>
                      <a:pPr marL="0" marR="0">
                        <a:spcBef>
                          <a:spcPts val="0"/>
                        </a:spcBef>
                        <a:spcAft>
                          <a:spcPts val="0"/>
                        </a:spcAft>
                      </a:pPr>
                      <a:r>
                        <a:rPr lang="en-US" sz="1200">
                          <a:solidFill>
                            <a:schemeClr val="bg1"/>
                          </a:solidFill>
                          <a:effectLst/>
                        </a:rPr>
                        <a:t>STD-008-CPP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P4</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L3</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3129596280"/>
                  </a:ext>
                </a:extLst>
              </a:tr>
              <a:tr h="0">
                <a:tc>
                  <a:txBody>
                    <a:bodyPr/>
                    <a:lstStyle/>
                    <a:p>
                      <a:pPr marL="0" marR="0">
                        <a:spcBef>
                          <a:spcPts val="0"/>
                        </a:spcBef>
                        <a:spcAft>
                          <a:spcPts val="0"/>
                        </a:spcAft>
                      </a:pPr>
                      <a:r>
                        <a:rPr lang="en-US" sz="1200">
                          <a:solidFill>
                            <a:schemeClr val="bg1"/>
                          </a:solidFill>
                          <a:effectLst/>
                        </a:rPr>
                        <a:t>STD-009-CPP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P4</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L3</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2130808038"/>
                  </a:ext>
                </a:extLst>
              </a:tr>
              <a:tr h="0">
                <a:tc>
                  <a:txBody>
                    <a:bodyPr/>
                    <a:lstStyle/>
                    <a:p>
                      <a:pPr marL="0" marR="0">
                        <a:spcBef>
                          <a:spcPts val="0"/>
                        </a:spcBef>
                        <a:spcAft>
                          <a:spcPts val="0"/>
                        </a:spcAft>
                      </a:pPr>
                      <a:r>
                        <a:rPr lang="en-US" sz="1200">
                          <a:solidFill>
                            <a:schemeClr val="bg1"/>
                          </a:solidFill>
                          <a:effectLst/>
                        </a:rPr>
                        <a:t>STD-010-CPP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a:solidFill>
                            <a:schemeClr val="bg1"/>
                          </a:solidFill>
                          <a:effectLst/>
                        </a:rPr>
                        <a:t>P2</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tc>
                  <a:txBody>
                    <a:bodyPr/>
                    <a:lstStyle/>
                    <a:p>
                      <a:pPr marL="0" marR="0">
                        <a:spcBef>
                          <a:spcPts val="0"/>
                        </a:spcBef>
                        <a:spcAft>
                          <a:spcPts val="0"/>
                        </a:spcAft>
                      </a:pPr>
                      <a:r>
                        <a:rPr lang="en-US" sz="1200" dirty="0">
                          <a:solidFill>
                            <a:schemeClr val="bg1"/>
                          </a:solidFill>
                          <a:effectLst/>
                        </a:rPr>
                        <a:t>L3</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solidFill>
                      <a:schemeClr val="accent2"/>
                    </a:solidFill>
                  </a:tcPr>
                </a:tc>
                <a:extLst>
                  <a:ext uri="{0D108BD9-81ED-4DB2-BD59-A6C34878D82A}">
                    <a16:rowId xmlns:a16="http://schemas.microsoft.com/office/drawing/2014/main" val="1678518369"/>
                  </a:ext>
                </a:extLst>
              </a:tr>
            </a:tbl>
          </a:graphicData>
        </a:graphic>
      </p:graphicFrame>
      <p:pic>
        <p:nvPicPr>
          <p:cNvPr id="11" name="Audio 10">
            <a:hlinkClick r:id="" action="ppaction://media"/>
            <a:extLst>
              <a:ext uri="{FF2B5EF4-FFF2-40B4-BE49-F238E27FC236}">
                <a16:creationId xmlns:a16="http://schemas.microsoft.com/office/drawing/2014/main" id="{5060987C-F4F5-0A21-2CDA-784570B8A2F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164"/>
    </mc:Choice>
    <mc:Fallback>
      <p:transition spd="slow" advTm="15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86A54F7C-2335-0212-83A1-0EE7E90C0E58}"/>
              </a:ext>
            </a:extLst>
          </p:cNvPr>
          <p:cNvGraphicFramePr>
            <a:graphicFrameLocks noGrp="1"/>
          </p:cNvGraphicFramePr>
          <p:nvPr>
            <p:extLst>
              <p:ext uri="{D42A27DB-BD31-4B8C-83A1-F6EECF244321}">
                <p14:modId xmlns:p14="http://schemas.microsoft.com/office/powerpoint/2010/main" val="3715225383"/>
              </p:ext>
            </p:extLst>
          </p:nvPr>
        </p:nvGraphicFramePr>
        <p:xfrm>
          <a:off x="1083076" y="1580225"/>
          <a:ext cx="8109258" cy="5115305"/>
        </p:xfrm>
        <a:graphic>
          <a:graphicData uri="http://schemas.openxmlformats.org/drawingml/2006/table">
            <a:tbl>
              <a:tblPr firstRow="1" bandRow="1">
                <a:tableStyleId>{802198C4-3087-4945-87E3-76CBB3509B7E}</a:tableStyleId>
              </a:tblPr>
              <a:tblGrid>
                <a:gridCol w="4054629">
                  <a:extLst>
                    <a:ext uri="{9D8B030D-6E8A-4147-A177-3AD203B41FA5}">
                      <a16:colId xmlns:a16="http://schemas.microsoft.com/office/drawing/2014/main" val="4133512930"/>
                    </a:ext>
                  </a:extLst>
                </a:gridCol>
                <a:gridCol w="4054629">
                  <a:extLst>
                    <a:ext uri="{9D8B030D-6E8A-4147-A177-3AD203B41FA5}">
                      <a16:colId xmlns:a16="http://schemas.microsoft.com/office/drawing/2014/main" val="2492441130"/>
                    </a:ext>
                  </a:extLst>
                </a:gridCol>
              </a:tblGrid>
              <a:tr h="358597">
                <a:tc>
                  <a:txBody>
                    <a:bodyPr/>
                    <a:lstStyle/>
                    <a:p>
                      <a:pPr algn="ctr"/>
                      <a:r>
                        <a:rPr lang="en-US" b="1" u="sng" dirty="0"/>
                        <a:t>The Principles </a:t>
                      </a:r>
                    </a:p>
                  </a:txBody>
                  <a:tcPr>
                    <a:solidFill>
                      <a:schemeClr val="accent2">
                        <a:lumMod val="40000"/>
                        <a:lumOff val="60000"/>
                      </a:schemeClr>
                    </a:solidFill>
                  </a:tcPr>
                </a:tc>
                <a:tc>
                  <a:txBody>
                    <a:bodyPr/>
                    <a:lstStyle/>
                    <a:p>
                      <a:pPr algn="ctr"/>
                      <a:r>
                        <a:rPr lang="en-US" b="1" u="sng" dirty="0"/>
                        <a:t>The Coding Standards</a:t>
                      </a:r>
                    </a:p>
                  </a:txBody>
                  <a:tcPr>
                    <a:solidFill>
                      <a:schemeClr val="accent2">
                        <a:lumMod val="40000"/>
                        <a:lumOff val="60000"/>
                      </a:schemeClr>
                    </a:solidFill>
                  </a:tcPr>
                </a:tc>
                <a:extLst>
                  <a:ext uri="{0D108BD9-81ED-4DB2-BD59-A6C34878D82A}">
                    <a16:rowId xmlns:a16="http://schemas.microsoft.com/office/drawing/2014/main" val="4179666034"/>
                  </a:ext>
                </a:extLst>
              </a:tr>
              <a:tr h="501054">
                <a:tc>
                  <a:txBody>
                    <a:bodyPr/>
                    <a:lstStyle/>
                    <a:p>
                      <a:r>
                        <a:rPr lang="en-US" sz="1400" b="0" i="0" u="none" strike="noStrike" cap="none" dirty="0">
                          <a:solidFill>
                            <a:srgbClr val="000000"/>
                          </a:solidFill>
                          <a:effectLst/>
                          <a:latin typeface="Arial"/>
                          <a:ea typeface="Arial"/>
                          <a:cs typeface="Arial"/>
                          <a:sym typeface="Arial"/>
                        </a:rPr>
                        <a:t>Validate</a:t>
                      </a:r>
                      <a:r>
                        <a:rPr lang="en-US" sz="1400" b="1" i="0" u="none" strike="noStrike" cap="none" dirty="0">
                          <a:solidFill>
                            <a:srgbClr val="000000"/>
                          </a:solidFill>
                          <a:effectLst/>
                          <a:latin typeface="Arial"/>
                          <a:ea typeface="Arial"/>
                          <a:cs typeface="Arial"/>
                          <a:sym typeface="Arial"/>
                        </a:rPr>
                        <a:t> </a:t>
                      </a:r>
                      <a:r>
                        <a:rPr lang="en-US" sz="1400" b="0" i="0" u="none" strike="noStrike" cap="none" dirty="0">
                          <a:solidFill>
                            <a:srgbClr val="000000"/>
                          </a:solidFill>
                          <a:effectLst/>
                          <a:latin typeface="Arial"/>
                          <a:ea typeface="Arial"/>
                          <a:cs typeface="Arial"/>
                          <a:sym typeface="Arial"/>
                        </a:rPr>
                        <a:t>Input Data</a:t>
                      </a:r>
                      <a:endParaRPr lang="en-US" dirty="0"/>
                    </a:p>
                  </a:txBody>
                  <a:tcPr>
                    <a:solidFill>
                      <a:schemeClr val="accent2">
                        <a:lumMod val="40000"/>
                        <a:lumOff val="60000"/>
                      </a:schemeClr>
                    </a:solidFill>
                  </a:tcPr>
                </a:tc>
                <a:tc>
                  <a:txBody>
                    <a:bodyPr/>
                    <a:lstStyle/>
                    <a:p>
                      <a:r>
                        <a:rPr lang="en-US" dirty="0"/>
                        <a:t>Don’t change the reference type to const or volatile</a:t>
                      </a:r>
                    </a:p>
                  </a:txBody>
                  <a:tcPr>
                    <a:solidFill>
                      <a:schemeClr val="accent2">
                        <a:lumMod val="40000"/>
                        <a:lumOff val="60000"/>
                      </a:schemeClr>
                    </a:solidFill>
                  </a:tcPr>
                </a:tc>
                <a:extLst>
                  <a:ext uri="{0D108BD9-81ED-4DB2-BD59-A6C34878D82A}">
                    <a16:rowId xmlns:a16="http://schemas.microsoft.com/office/drawing/2014/main" val="2477036847"/>
                  </a:ext>
                </a:extLst>
              </a:tr>
              <a:tr h="501054">
                <a:tc>
                  <a:txBody>
                    <a:bodyPr/>
                    <a:lstStyle/>
                    <a:p>
                      <a:r>
                        <a:rPr lang="en-US" sz="1400" b="0" i="0" u="none" strike="noStrike" cap="none" dirty="0">
                          <a:solidFill>
                            <a:srgbClr val="000000"/>
                          </a:solidFill>
                          <a:effectLst/>
                          <a:latin typeface="Arial"/>
                          <a:ea typeface="Arial"/>
                          <a:cs typeface="Arial"/>
                          <a:sym typeface="Arial"/>
                        </a:rPr>
                        <a:t>Heed Compiler Warnings</a:t>
                      </a:r>
                      <a:endParaRPr lang="en-US" dirty="0"/>
                    </a:p>
                  </a:txBody>
                  <a:tcPr>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Don’t change the reference type to const or volatile, </a:t>
                      </a:r>
                      <a:r>
                        <a:rPr lang="en-US" sz="1400" b="0" i="0" u="none" strike="noStrike" cap="none" dirty="0">
                          <a:solidFill>
                            <a:srgbClr val="000000"/>
                          </a:solidFill>
                          <a:effectLst/>
                          <a:latin typeface="Arial"/>
                          <a:ea typeface="Arial"/>
                          <a:cs typeface="Arial"/>
                          <a:sym typeface="Arial"/>
                        </a:rPr>
                        <a:t>Do not abruptly close the program </a:t>
                      </a:r>
                      <a:endParaRPr lang="en-US" dirty="0"/>
                    </a:p>
                  </a:txBody>
                  <a:tcPr>
                    <a:solidFill>
                      <a:schemeClr val="accent2">
                        <a:lumMod val="40000"/>
                        <a:lumOff val="60000"/>
                      </a:schemeClr>
                    </a:solidFill>
                  </a:tcPr>
                </a:tc>
                <a:extLst>
                  <a:ext uri="{0D108BD9-81ED-4DB2-BD59-A6C34878D82A}">
                    <a16:rowId xmlns:a16="http://schemas.microsoft.com/office/drawing/2014/main" val="1814695196"/>
                  </a:ext>
                </a:extLst>
              </a:tr>
              <a:tr h="501054">
                <a:tc>
                  <a:txBody>
                    <a:bodyPr/>
                    <a:lstStyle/>
                    <a:p>
                      <a:r>
                        <a:rPr lang="en-US" sz="1400" b="0" i="0" u="none" strike="noStrike" cap="none" dirty="0">
                          <a:solidFill>
                            <a:srgbClr val="000000"/>
                          </a:solidFill>
                          <a:effectLst/>
                          <a:latin typeface="Arial"/>
                          <a:ea typeface="Arial"/>
                          <a:cs typeface="Arial"/>
                          <a:sym typeface="Arial"/>
                        </a:rPr>
                        <a:t>Architect and Design for Security Policies</a:t>
                      </a:r>
                      <a:endParaRPr lang="en-US" dirty="0"/>
                    </a:p>
                  </a:txBody>
                  <a:tcPr>
                    <a:solidFill>
                      <a:schemeClr val="accent2">
                        <a:lumMod val="40000"/>
                        <a:lumOff val="60000"/>
                      </a:schemeClr>
                    </a:solidFill>
                  </a:tcPr>
                </a:tc>
                <a:tc>
                  <a:txBody>
                    <a:bodyPr/>
                    <a:lstStyle/>
                    <a:p>
                      <a:r>
                        <a:rPr lang="en-US" sz="1400" b="0" i="0" u="none" strike="noStrike" cap="none" dirty="0">
                          <a:solidFill>
                            <a:srgbClr val="000000"/>
                          </a:solidFill>
                          <a:effectLst/>
                          <a:latin typeface="Arial"/>
                          <a:ea typeface="Arial"/>
                          <a:cs typeface="Arial"/>
                          <a:sym typeface="Arial"/>
                        </a:rPr>
                        <a:t>Do not abruptly close the program, Close files when they are no longer needed</a:t>
                      </a:r>
                      <a:endParaRPr lang="en-US" dirty="0"/>
                    </a:p>
                  </a:txBody>
                  <a:tcPr>
                    <a:solidFill>
                      <a:schemeClr val="accent2">
                        <a:lumMod val="40000"/>
                        <a:lumOff val="60000"/>
                      </a:schemeClr>
                    </a:solidFill>
                  </a:tcPr>
                </a:tc>
                <a:extLst>
                  <a:ext uri="{0D108BD9-81ED-4DB2-BD59-A6C34878D82A}">
                    <a16:rowId xmlns:a16="http://schemas.microsoft.com/office/drawing/2014/main" val="2278884636"/>
                  </a:ext>
                </a:extLst>
              </a:tr>
              <a:tr h="501054">
                <a:tc>
                  <a:txBody>
                    <a:bodyPr/>
                    <a:lstStyle/>
                    <a:p>
                      <a:r>
                        <a:rPr lang="en-US" sz="1400" b="0" i="0" u="none" strike="noStrike" cap="none" dirty="0">
                          <a:solidFill>
                            <a:srgbClr val="000000"/>
                          </a:solidFill>
                          <a:effectLst/>
                          <a:latin typeface="Arial"/>
                          <a:ea typeface="Arial"/>
                          <a:cs typeface="Arial"/>
                          <a:sym typeface="Arial"/>
                        </a:rPr>
                        <a:t>Keep It Simple</a:t>
                      </a:r>
                      <a:endParaRPr lang="en-US" dirty="0"/>
                    </a:p>
                  </a:txBody>
                  <a:tcPr>
                    <a:solidFill>
                      <a:schemeClr val="accent2">
                        <a:lumMod val="40000"/>
                        <a:lumOff val="60000"/>
                      </a:schemeClr>
                    </a:solidFill>
                  </a:tcPr>
                </a:tc>
                <a:tc>
                  <a:txBody>
                    <a:bodyPr/>
                    <a:lstStyle/>
                    <a:p>
                      <a:r>
                        <a:rPr lang="en-US" sz="1400" b="0" i="0" u="none" strike="noStrike" cap="none" dirty="0">
                          <a:solidFill>
                            <a:srgbClr val="000000"/>
                          </a:solidFill>
                          <a:effectLst/>
                          <a:latin typeface="Arial"/>
                          <a:ea typeface="Arial"/>
                          <a:cs typeface="Arial"/>
                          <a:sym typeface="Arial"/>
                        </a:rPr>
                        <a:t>Do not delete an array through a pointer of incorrect type</a:t>
                      </a:r>
                      <a:endParaRPr lang="en-US" dirty="0"/>
                    </a:p>
                  </a:txBody>
                  <a:tcPr>
                    <a:solidFill>
                      <a:schemeClr val="accent2">
                        <a:lumMod val="40000"/>
                        <a:lumOff val="60000"/>
                      </a:schemeClr>
                    </a:solidFill>
                  </a:tcPr>
                </a:tc>
                <a:extLst>
                  <a:ext uri="{0D108BD9-81ED-4DB2-BD59-A6C34878D82A}">
                    <a16:rowId xmlns:a16="http://schemas.microsoft.com/office/drawing/2014/main" val="2490061043"/>
                  </a:ext>
                </a:extLst>
              </a:tr>
              <a:tr h="358597">
                <a:tc>
                  <a:txBody>
                    <a:bodyPr/>
                    <a:lstStyle/>
                    <a:p>
                      <a:r>
                        <a:rPr lang="en-US" sz="1400" b="0" i="0" u="none" strike="noStrike" cap="none" dirty="0">
                          <a:solidFill>
                            <a:srgbClr val="000000"/>
                          </a:solidFill>
                          <a:effectLst/>
                          <a:latin typeface="Arial"/>
                          <a:ea typeface="Arial"/>
                          <a:cs typeface="Arial"/>
                          <a:sym typeface="Arial"/>
                        </a:rPr>
                        <a:t>Default Deny</a:t>
                      </a:r>
                      <a:endParaRPr lang="en-US" dirty="0"/>
                    </a:p>
                  </a:txBody>
                  <a:tcPr>
                    <a:solidFill>
                      <a:schemeClr val="accent2">
                        <a:lumMod val="40000"/>
                        <a:lumOff val="60000"/>
                      </a:schemeClr>
                    </a:solidFill>
                  </a:tcPr>
                </a:tc>
                <a:tc>
                  <a:txBody>
                    <a:bodyPr/>
                    <a:lstStyle/>
                    <a:p>
                      <a:endParaRPr lang="en-US" dirty="0"/>
                    </a:p>
                  </a:txBody>
                  <a:tcPr>
                    <a:solidFill>
                      <a:schemeClr val="accent2">
                        <a:lumMod val="40000"/>
                        <a:lumOff val="60000"/>
                      </a:schemeClr>
                    </a:solidFill>
                  </a:tcPr>
                </a:tc>
                <a:extLst>
                  <a:ext uri="{0D108BD9-81ED-4DB2-BD59-A6C34878D82A}">
                    <a16:rowId xmlns:a16="http://schemas.microsoft.com/office/drawing/2014/main" val="2871169119"/>
                  </a:ext>
                </a:extLst>
              </a:tr>
              <a:tr h="358597">
                <a:tc>
                  <a:txBody>
                    <a:bodyPr/>
                    <a:lstStyle/>
                    <a:p>
                      <a:r>
                        <a:rPr lang="en-US" sz="1400" b="0" i="0" u="none" strike="noStrike" cap="none" dirty="0">
                          <a:solidFill>
                            <a:srgbClr val="000000"/>
                          </a:solidFill>
                          <a:effectLst/>
                          <a:latin typeface="Arial"/>
                          <a:ea typeface="Arial"/>
                          <a:cs typeface="Arial"/>
                          <a:sym typeface="Arial"/>
                        </a:rPr>
                        <a:t>Adhere to the Principle of Least Privilege</a:t>
                      </a:r>
                      <a:endParaRPr lang="en-US" dirty="0"/>
                    </a:p>
                  </a:txBody>
                  <a:tcPr>
                    <a:solidFill>
                      <a:schemeClr val="accent2">
                        <a:lumMod val="40000"/>
                        <a:lumOff val="60000"/>
                      </a:schemeClr>
                    </a:solidFill>
                  </a:tcPr>
                </a:tc>
                <a:tc>
                  <a:txBody>
                    <a:bodyPr/>
                    <a:lstStyle/>
                    <a:p>
                      <a:endParaRPr lang="en-US" dirty="0"/>
                    </a:p>
                  </a:txBody>
                  <a:tcPr>
                    <a:solidFill>
                      <a:schemeClr val="accent2">
                        <a:lumMod val="40000"/>
                        <a:lumOff val="60000"/>
                      </a:schemeClr>
                    </a:solidFill>
                  </a:tcPr>
                </a:tc>
                <a:extLst>
                  <a:ext uri="{0D108BD9-81ED-4DB2-BD59-A6C34878D82A}">
                    <a16:rowId xmlns:a16="http://schemas.microsoft.com/office/drawing/2014/main" val="574712917"/>
                  </a:ext>
                </a:extLst>
              </a:tr>
              <a:tr h="501054">
                <a:tc>
                  <a:txBody>
                    <a:bodyPr/>
                    <a:lstStyle/>
                    <a:p>
                      <a:r>
                        <a:rPr lang="en-US" sz="1400" b="0" i="0" u="none" strike="noStrike" cap="none" dirty="0">
                          <a:solidFill>
                            <a:srgbClr val="000000"/>
                          </a:solidFill>
                          <a:effectLst/>
                          <a:latin typeface="Arial"/>
                          <a:ea typeface="Arial"/>
                          <a:cs typeface="Arial"/>
                          <a:sym typeface="Arial"/>
                        </a:rPr>
                        <a:t>Sanitize Data Sent to Other Systems</a:t>
                      </a:r>
                      <a:endParaRPr lang="en-US" dirty="0"/>
                    </a:p>
                  </a:txBody>
                  <a:tcPr>
                    <a:solidFill>
                      <a:schemeClr val="accent2">
                        <a:lumMod val="40000"/>
                        <a:lumOff val="60000"/>
                      </a:schemeClr>
                    </a:solidFill>
                  </a:tcPr>
                </a:tc>
                <a:tc>
                  <a:txBody>
                    <a:bodyPr/>
                    <a:lstStyle/>
                    <a:p>
                      <a:r>
                        <a:rPr lang="en-US" dirty="0"/>
                        <a:t>Division by zero no errors, </a:t>
                      </a:r>
                      <a:r>
                        <a:rPr lang="en-US" sz="1400" b="0" i="0" u="none" strike="noStrike" cap="none" dirty="0">
                          <a:solidFill>
                            <a:srgbClr val="000000"/>
                          </a:solidFill>
                          <a:effectLst/>
                          <a:latin typeface="Arial"/>
                          <a:ea typeface="Arial"/>
                          <a:cs typeface="Arial"/>
                          <a:sym typeface="Arial"/>
                        </a:rPr>
                        <a:t>Do not cast to an out-of-range enumeration value</a:t>
                      </a:r>
                      <a:endParaRPr lang="en-US" dirty="0"/>
                    </a:p>
                  </a:txBody>
                  <a:tcPr>
                    <a:solidFill>
                      <a:schemeClr val="accent2">
                        <a:lumMod val="40000"/>
                        <a:lumOff val="60000"/>
                      </a:schemeClr>
                    </a:solidFill>
                  </a:tcPr>
                </a:tc>
                <a:extLst>
                  <a:ext uri="{0D108BD9-81ED-4DB2-BD59-A6C34878D82A}">
                    <a16:rowId xmlns:a16="http://schemas.microsoft.com/office/drawing/2014/main" val="3413527033"/>
                  </a:ext>
                </a:extLst>
              </a:tr>
              <a:tr h="358597">
                <a:tc>
                  <a:txBody>
                    <a:bodyPr/>
                    <a:lstStyle/>
                    <a:p>
                      <a:r>
                        <a:rPr lang="en-US" sz="1400" b="0" i="0" u="none" strike="noStrike" cap="none" dirty="0">
                          <a:solidFill>
                            <a:srgbClr val="000000"/>
                          </a:solidFill>
                          <a:effectLst/>
                          <a:latin typeface="Arial"/>
                          <a:ea typeface="Arial"/>
                          <a:cs typeface="Arial"/>
                          <a:sym typeface="Arial"/>
                        </a:rPr>
                        <a:t>Practice Defense in Depth </a:t>
                      </a:r>
                      <a:endParaRPr lang="en-US" dirty="0"/>
                    </a:p>
                  </a:txBody>
                  <a:tcPr>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Division by zero no errors</a:t>
                      </a:r>
                    </a:p>
                  </a:txBody>
                  <a:tcPr>
                    <a:solidFill>
                      <a:schemeClr val="accent2">
                        <a:lumMod val="40000"/>
                        <a:lumOff val="60000"/>
                      </a:schemeClr>
                    </a:solidFill>
                  </a:tcPr>
                </a:tc>
                <a:extLst>
                  <a:ext uri="{0D108BD9-81ED-4DB2-BD59-A6C34878D82A}">
                    <a16:rowId xmlns:a16="http://schemas.microsoft.com/office/drawing/2014/main" val="3495838195"/>
                  </a:ext>
                </a:extLst>
              </a:tr>
              <a:tr h="707370">
                <a:tc>
                  <a:txBody>
                    <a:bodyPr/>
                    <a:lstStyle/>
                    <a:p>
                      <a:r>
                        <a:rPr lang="en-US" sz="1400" b="0" i="0" u="none" strike="noStrike" cap="none" dirty="0">
                          <a:solidFill>
                            <a:srgbClr val="000000"/>
                          </a:solidFill>
                          <a:effectLst/>
                          <a:latin typeface="Arial"/>
                          <a:ea typeface="Arial"/>
                          <a:cs typeface="Arial"/>
                          <a:sym typeface="Arial"/>
                        </a:rPr>
                        <a:t>Use Effective Quality Assurance Techniques</a:t>
                      </a:r>
                      <a:endParaRPr lang="en-US" dirty="0"/>
                    </a:p>
                  </a:txBody>
                  <a:tcPr>
                    <a:solidFill>
                      <a:schemeClr val="accent2">
                        <a:lumMod val="40000"/>
                        <a:lumOff val="60000"/>
                      </a:schemeClr>
                    </a:solidFill>
                  </a:tcPr>
                </a:tc>
                <a:tc>
                  <a:txBody>
                    <a:bodyPr/>
                    <a:lstStyle/>
                    <a:p>
                      <a:r>
                        <a:rPr lang="en-US" sz="1400" b="0" i="0" u="none" strike="noStrike" cap="none" dirty="0">
                          <a:solidFill>
                            <a:srgbClr val="000000"/>
                          </a:solidFill>
                          <a:effectLst/>
                          <a:latin typeface="Arial"/>
                          <a:ea typeface="Arial"/>
                          <a:cs typeface="Arial"/>
                          <a:sym typeface="Arial"/>
                        </a:rPr>
                        <a:t>Creating a std::string from a null pointer is prohibited, detect and handle memory allocation errors, Handle all exceptions</a:t>
                      </a:r>
                      <a:endParaRPr lang="en-US" dirty="0"/>
                    </a:p>
                  </a:txBody>
                  <a:tcPr>
                    <a:solidFill>
                      <a:schemeClr val="accent2">
                        <a:lumMod val="40000"/>
                        <a:lumOff val="60000"/>
                      </a:schemeClr>
                    </a:solidFill>
                  </a:tcPr>
                </a:tc>
                <a:extLst>
                  <a:ext uri="{0D108BD9-81ED-4DB2-BD59-A6C34878D82A}">
                    <a16:rowId xmlns:a16="http://schemas.microsoft.com/office/drawing/2014/main" val="435768882"/>
                  </a:ext>
                </a:extLst>
              </a:tr>
              <a:tr h="358597">
                <a:tc>
                  <a:txBody>
                    <a:bodyPr/>
                    <a:lstStyle/>
                    <a:p>
                      <a:r>
                        <a:rPr lang="en-US" sz="1400" b="0" i="0" u="none" strike="noStrike" cap="none" dirty="0">
                          <a:solidFill>
                            <a:srgbClr val="000000"/>
                          </a:solidFill>
                          <a:effectLst/>
                          <a:latin typeface="Arial"/>
                          <a:ea typeface="Arial"/>
                          <a:cs typeface="Arial"/>
                          <a:sym typeface="Arial"/>
                        </a:rPr>
                        <a:t>Adopt a Secure Coding Standard</a:t>
                      </a:r>
                      <a:endParaRPr lang="en-US" dirty="0"/>
                    </a:p>
                  </a:txBody>
                  <a:tcPr>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effectLst/>
                          <a:latin typeface="Arial"/>
                          <a:ea typeface="Arial"/>
                          <a:cs typeface="Arial"/>
                          <a:sym typeface="Arial"/>
                        </a:rPr>
                        <a:t>Range Check element access</a:t>
                      </a:r>
                    </a:p>
                  </a:txBody>
                  <a:tcPr>
                    <a:solidFill>
                      <a:schemeClr val="accent2">
                        <a:lumMod val="40000"/>
                        <a:lumOff val="60000"/>
                      </a:schemeClr>
                    </a:solidFill>
                  </a:tcPr>
                </a:tc>
                <a:extLst>
                  <a:ext uri="{0D108BD9-81ED-4DB2-BD59-A6C34878D82A}">
                    <a16:rowId xmlns:a16="http://schemas.microsoft.com/office/drawing/2014/main" val="880495086"/>
                  </a:ext>
                </a:extLst>
              </a:tr>
            </a:tbl>
          </a:graphicData>
        </a:graphic>
      </p:graphicFrame>
      <p:pic>
        <p:nvPicPr>
          <p:cNvPr id="12" name="Audio 11">
            <a:hlinkClick r:id="" action="ppaction://media"/>
            <a:extLst>
              <a:ext uri="{FF2B5EF4-FFF2-40B4-BE49-F238E27FC236}">
                <a16:creationId xmlns:a16="http://schemas.microsoft.com/office/drawing/2014/main" id="{213735AE-C774-518B-80F6-D4C028010BF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471"/>
    </mc:Choice>
    <mc:Fallback>
      <p:transition spd="slow" advTm="17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000"/>
              <a:buFont typeface="+mj-lt"/>
              <a:buAutoNum type="arabicPeriod"/>
            </a:pPr>
            <a:r>
              <a:rPr lang="en-US" dirty="0"/>
              <a:t>Don’t change the reference type to const or volatile</a:t>
            </a:r>
          </a:p>
          <a:p>
            <a:pPr lvl="0" indent="-457200" algn="l" rtl="0">
              <a:lnSpc>
                <a:spcPct val="90000"/>
              </a:lnSpc>
              <a:spcBef>
                <a:spcPts val="0"/>
              </a:spcBef>
              <a:spcAft>
                <a:spcPts val="0"/>
              </a:spcAft>
              <a:buClr>
                <a:schemeClr val="lt1"/>
              </a:buClr>
              <a:buSzPts val="2000"/>
              <a:buFont typeface="+mj-lt"/>
              <a:buAutoNum type="arabicPeriod"/>
            </a:pPr>
            <a:r>
              <a:rPr lang="en-US" dirty="0"/>
              <a:t>Make sure the division by zero does not cause an error</a:t>
            </a:r>
          </a:p>
          <a:p>
            <a:pPr lvl="0" indent="-457200" algn="l" rtl="0">
              <a:lnSpc>
                <a:spcPct val="90000"/>
              </a:lnSpc>
              <a:spcBef>
                <a:spcPts val="0"/>
              </a:spcBef>
              <a:spcAft>
                <a:spcPts val="0"/>
              </a:spcAft>
              <a:buClr>
                <a:schemeClr val="lt1"/>
              </a:buClr>
              <a:buSzPts val="2000"/>
              <a:buFont typeface="+mj-lt"/>
              <a:buAutoNum type="arabicPeriod"/>
            </a:pPr>
            <a:r>
              <a:rPr lang="en-US" dirty="0"/>
              <a:t>Never create a std::string from a null pointer</a:t>
            </a:r>
          </a:p>
          <a:p>
            <a:pPr lvl="0" indent="-457200" algn="l" rtl="0">
              <a:lnSpc>
                <a:spcPct val="90000"/>
              </a:lnSpc>
              <a:spcBef>
                <a:spcPts val="0"/>
              </a:spcBef>
              <a:spcAft>
                <a:spcPts val="0"/>
              </a:spcAft>
              <a:buClr>
                <a:schemeClr val="lt1"/>
              </a:buClr>
              <a:buSzPts val="2000"/>
              <a:buFont typeface="+mj-lt"/>
              <a:buAutoNum type="arabicPeriod"/>
            </a:pPr>
            <a:r>
              <a:rPr lang="en-US" dirty="0"/>
              <a:t>Check the element range before accessing it</a:t>
            </a:r>
          </a:p>
          <a:p>
            <a:pPr lvl="0" indent="-457200" algn="l" rtl="0">
              <a:lnSpc>
                <a:spcPct val="90000"/>
              </a:lnSpc>
              <a:spcBef>
                <a:spcPts val="0"/>
              </a:spcBef>
              <a:spcAft>
                <a:spcPts val="0"/>
              </a:spcAft>
              <a:buClr>
                <a:schemeClr val="lt1"/>
              </a:buClr>
              <a:buSzPts val="2000"/>
              <a:buFont typeface="+mj-lt"/>
              <a:buAutoNum type="arabicPeriod"/>
            </a:pPr>
            <a:r>
              <a:rPr lang="en-US" dirty="0"/>
              <a:t>Detect and handle memory allocation errors to avoid program termination and denial of services attack.</a:t>
            </a:r>
          </a:p>
          <a:p>
            <a:pPr lvl="0" indent="-457200" algn="l" rtl="0">
              <a:lnSpc>
                <a:spcPct val="90000"/>
              </a:lnSpc>
              <a:spcBef>
                <a:spcPts val="0"/>
              </a:spcBef>
              <a:spcAft>
                <a:spcPts val="0"/>
              </a:spcAft>
              <a:buClr>
                <a:schemeClr val="lt1"/>
              </a:buClr>
              <a:buSzPts val="2000"/>
              <a:buFont typeface="+mj-lt"/>
              <a:buAutoNum type="arabicPeriod"/>
            </a:pPr>
            <a:r>
              <a:rPr lang="en-US" dirty="0"/>
              <a:t>Close the program in the right way to avoid consuming the system resources</a:t>
            </a:r>
          </a:p>
          <a:p>
            <a:pPr lvl="0" indent="-457200" algn="l" rtl="0">
              <a:lnSpc>
                <a:spcPct val="90000"/>
              </a:lnSpc>
              <a:spcBef>
                <a:spcPts val="0"/>
              </a:spcBef>
              <a:spcAft>
                <a:spcPts val="0"/>
              </a:spcAft>
              <a:buClr>
                <a:schemeClr val="lt1"/>
              </a:buClr>
              <a:buSzPts val="2000"/>
              <a:buFont typeface="+mj-lt"/>
              <a:buAutoNum type="arabicPeriod"/>
            </a:pPr>
            <a:r>
              <a:rPr lang="en-US" dirty="0"/>
              <a:t>Ensure to handle all exceptions</a:t>
            </a:r>
          </a:p>
          <a:p>
            <a:pPr lvl="0" indent="-457200" algn="l" rtl="0">
              <a:lnSpc>
                <a:spcPct val="90000"/>
              </a:lnSpc>
              <a:spcBef>
                <a:spcPts val="0"/>
              </a:spcBef>
              <a:spcAft>
                <a:spcPts val="0"/>
              </a:spcAft>
              <a:buClr>
                <a:schemeClr val="lt1"/>
              </a:buClr>
              <a:buSzPts val="2000"/>
              <a:buFont typeface="+mj-lt"/>
              <a:buAutoNum type="arabicPeriod"/>
            </a:pPr>
            <a:r>
              <a:rPr lang="en-US" dirty="0"/>
              <a:t>Don’t cast to an out-of-range enumeration value.</a:t>
            </a:r>
          </a:p>
          <a:p>
            <a:pPr lvl="0" indent="-457200" algn="l" rtl="0">
              <a:lnSpc>
                <a:spcPct val="90000"/>
              </a:lnSpc>
              <a:spcBef>
                <a:spcPts val="0"/>
              </a:spcBef>
              <a:spcAft>
                <a:spcPts val="0"/>
              </a:spcAft>
              <a:buClr>
                <a:schemeClr val="lt1"/>
              </a:buClr>
              <a:buSzPts val="2000"/>
              <a:buFont typeface="+mj-lt"/>
              <a:buAutoNum type="arabicPeriod"/>
            </a:pPr>
            <a:r>
              <a:rPr lang="en-US" dirty="0"/>
              <a:t>Close the files once you are done with them to free the system resources</a:t>
            </a:r>
          </a:p>
          <a:p>
            <a:pPr lvl="0" indent="-457200" algn="l" rtl="0">
              <a:lnSpc>
                <a:spcPct val="90000"/>
              </a:lnSpc>
              <a:spcBef>
                <a:spcPts val="0"/>
              </a:spcBef>
              <a:spcAft>
                <a:spcPts val="0"/>
              </a:spcAft>
              <a:buClr>
                <a:schemeClr val="lt1"/>
              </a:buClr>
              <a:buSzPts val="2000"/>
              <a:buFont typeface="+mj-lt"/>
              <a:buAutoNum type="arabicPeriod"/>
            </a:pPr>
            <a:r>
              <a:rPr lang="en-US" dirty="0"/>
              <a:t>Don’t delete an array thought of incorrect type</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Audio 9">
            <a:hlinkClick r:id="" action="ppaction://media"/>
            <a:extLst>
              <a:ext uri="{FF2B5EF4-FFF2-40B4-BE49-F238E27FC236}">
                <a16:creationId xmlns:a16="http://schemas.microsoft.com/office/drawing/2014/main" id="{D005098A-9D16-BD7D-CF2B-DEFDBCE4536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894"/>
    </mc:Choice>
    <mc:Fallback>
      <p:transition spd="slow" advTm="6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85750" indent="-285750">
              <a:buSzPts val="1600"/>
            </a:pPr>
            <a:r>
              <a:rPr lang="en-US" sz="2400" b="1" u="sng" dirty="0"/>
              <a:t>Encryption in rest: </a:t>
            </a:r>
            <a:r>
              <a:rPr lang="en-US" sz="2400" dirty="0"/>
              <a:t>protects data saved on a hard drive or a server</a:t>
            </a:r>
          </a:p>
          <a:p>
            <a:pPr marL="0" indent="0">
              <a:buSzPts val="1600"/>
              <a:buNone/>
            </a:pPr>
            <a:endParaRPr lang="en-US" sz="2400" dirty="0"/>
          </a:p>
          <a:p>
            <a:pPr marL="285750" indent="-285750">
              <a:buSzPts val="1600"/>
            </a:pPr>
            <a:r>
              <a:rPr lang="en-US" sz="2400" b="1" u="sng" dirty="0"/>
              <a:t>Encryption at Flight </a:t>
            </a:r>
            <a:r>
              <a:rPr lang="en-US" sz="2400" dirty="0"/>
              <a:t>protects transferred data, for example sending sensitive information using emails.</a:t>
            </a:r>
          </a:p>
          <a:p>
            <a:pPr marL="0" indent="0">
              <a:buSzPts val="1600"/>
              <a:buNone/>
            </a:pPr>
            <a:endParaRPr lang="en-US" sz="2400" dirty="0"/>
          </a:p>
          <a:p>
            <a:pPr marL="285750" indent="-285750">
              <a:buSzPts val="1600"/>
            </a:pPr>
            <a:r>
              <a:rPr lang="en-US" sz="2400" b="1" u="sng" dirty="0"/>
              <a:t>Encryption in use: </a:t>
            </a:r>
            <a:r>
              <a:rPr lang="en-US" sz="2400" dirty="0"/>
              <a:t>protects the data all the time and prevents untheorized access </a:t>
            </a:r>
            <a:endParaRPr sz="2400" b="1" u="sng"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87145905-0C69-0F2E-31DD-15517099307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794"/>
    </mc:Choice>
    <mc:Fallback>
      <p:transition spd="slow" advTm="33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800" b="1" u="sng" dirty="0"/>
              <a:t>Authentication: </a:t>
            </a:r>
            <a:r>
              <a:rPr lang="en-US" sz="2800" dirty="0"/>
              <a:t>authenticating the user before allowing access to the system. authentication tools are passwords, USB key and biometrics </a:t>
            </a:r>
          </a:p>
          <a:p>
            <a:pPr marL="228600" lvl="0" indent="-228600" algn="l" rtl="0">
              <a:lnSpc>
                <a:spcPct val="90000"/>
              </a:lnSpc>
              <a:spcBef>
                <a:spcPts val="0"/>
              </a:spcBef>
              <a:spcAft>
                <a:spcPts val="0"/>
              </a:spcAft>
              <a:buClr>
                <a:schemeClr val="lt1"/>
              </a:buClr>
              <a:buSzPts val="2400"/>
              <a:buChar char="•"/>
            </a:pPr>
            <a:endParaRPr lang="en-US" sz="2800" b="1" u="sng" dirty="0"/>
          </a:p>
          <a:p>
            <a:pPr marL="228600" lvl="0" indent="-228600" algn="l" rtl="0">
              <a:lnSpc>
                <a:spcPct val="90000"/>
              </a:lnSpc>
              <a:spcBef>
                <a:spcPts val="0"/>
              </a:spcBef>
              <a:spcAft>
                <a:spcPts val="0"/>
              </a:spcAft>
              <a:buClr>
                <a:schemeClr val="lt1"/>
              </a:buClr>
              <a:buSzPts val="2400"/>
              <a:buChar char="•"/>
            </a:pPr>
            <a:r>
              <a:rPr lang="en-US" sz="2800" b="1" u="sng" dirty="0"/>
              <a:t>Authorization: </a:t>
            </a:r>
            <a:r>
              <a:rPr lang="en-US" sz="2800" dirty="0"/>
              <a:t>allow the users access to specific folders based on their permissions or job descriptions</a:t>
            </a:r>
          </a:p>
          <a:p>
            <a:pPr marL="228600" lvl="0" indent="-228600" algn="l" rtl="0">
              <a:lnSpc>
                <a:spcPct val="90000"/>
              </a:lnSpc>
              <a:spcBef>
                <a:spcPts val="0"/>
              </a:spcBef>
              <a:spcAft>
                <a:spcPts val="0"/>
              </a:spcAft>
              <a:buClr>
                <a:schemeClr val="lt1"/>
              </a:buClr>
              <a:buSzPts val="2400"/>
              <a:buChar char="•"/>
            </a:pPr>
            <a:endParaRPr lang="en-US" sz="2800" b="1" u="sng" dirty="0"/>
          </a:p>
          <a:p>
            <a:pPr marL="228600" lvl="0" indent="-228600" algn="l" rtl="0">
              <a:lnSpc>
                <a:spcPct val="90000"/>
              </a:lnSpc>
              <a:spcBef>
                <a:spcPts val="0"/>
              </a:spcBef>
              <a:spcAft>
                <a:spcPts val="0"/>
              </a:spcAft>
              <a:buClr>
                <a:schemeClr val="lt1"/>
              </a:buClr>
              <a:buSzPts val="2400"/>
              <a:buChar char="•"/>
            </a:pPr>
            <a:r>
              <a:rPr lang="en-US" sz="2800" b="1" u="sng" dirty="0"/>
              <a:t>Accounting: </a:t>
            </a:r>
            <a:r>
              <a:rPr lang="en-US" sz="2800" dirty="0"/>
              <a:t>monitoring the user behavior and blocked any suspicious behaviors.  </a:t>
            </a:r>
            <a:endParaRPr sz="2800" b="1" u="sng"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F807B799-BD9F-A1AA-93E9-93385E924DD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70"/>
    </mc:Choice>
    <mc:Fallback>
      <p:transition spd="slow" advTm="30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add a value to an empty vector</a:t>
            </a:r>
            <a:endParaRPr dirty="0"/>
          </a:p>
        </p:txBody>
      </p:sp>
      <p:sp>
        <p:nvSpPr>
          <p:cNvPr id="196" name="Google Shape;196;g9504e29505_0_0"/>
          <p:cNvSpPr txBox="1">
            <a:spLocks noGrp="1"/>
          </p:cNvSpPr>
          <p:nvPr>
            <p:ph type="body" idx="1"/>
          </p:nvPr>
        </p:nvSpPr>
        <p:spPr>
          <a:xfrm>
            <a:off x="685800" y="2194560"/>
            <a:ext cx="5244483" cy="4024200"/>
          </a:xfrm>
          <a:prstGeom prst="rect">
            <a:avLst/>
          </a:prstGeom>
          <a:noFill/>
          <a:ln>
            <a:noFill/>
          </a:ln>
        </p:spPr>
        <p:txBody>
          <a:bodyPr spcFirstLastPara="1" wrap="square" lIns="91425" tIns="45700" rIns="91425" bIns="45700" anchor="t" anchorCtr="0">
            <a:noAutofit/>
          </a:bodyPr>
          <a:lstStyle/>
          <a:p>
            <a:pPr marL="342900"/>
            <a:r>
              <a:rPr lang="en-US" sz="2800" dirty="0"/>
              <a:t>The test is positive test check if the collection is empty or not</a:t>
            </a:r>
          </a:p>
          <a:p>
            <a:pPr marL="0" indent="0">
              <a:buNone/>
            </a:pPr>
            <a:endParaRPr lang="en-US" sz="2800" dirty="0"/>
          </a:p>
          <a:p>
            <a:pPr marL="342900"/>
            <a:r>
              <a:rPr lang="en-US" sz="2800" dirty="0"/>
              <a:t>If the collection is empty, it adds the value and recheck the code</a:t>
            </a:r>
            <a:r>
              <a:rPr lang="en-US" dirty="0"/>
              <a:t>.</a:t>
            </a:r>
          </a:p>
          <a:p>
            <a:pPr marL="342900"/>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237710B2-3580-B4CC-4211-982D6D0181CF}"/>
              </a:ext>
            </a:extLst>
          </p:cNvPr>
          <p:cNvPicPr>
            <a:picLocks noChangeAspect="1"/>
          </p:cNvPicPr>
          <p:nvPr/>
        </p:nvPicPr>
        <p:blipFill>
          <a:blip r:embed="rId7"/>
          <a:stretch>
            <a:fillRect/>
          </a:stretch>
        </p:blipFill>
        <p:spPr>
          <a:xfrm>
            <a:off x="6096000" y="2305912"/>
            <a:ext cx="5086350" cy="2886075"/>
          </a:xfrm>
          <a:prstGeom prst="rect">
            <a:avLst/>
          </a:prstGeom>
        </p:spPr>
      </p:pic>
      <p:pic>
        <p:nvPicPr>
          <p:cNvPr id="11" name="Audio 10">
            <a:hlinkClick r:id="" action="ppaction://media"/>
            <a:extLst>
              <a:ext uri="{FF2B5EF4-FFF2-40B4-BE49-F238E27FC236}">
                <a16:creationId xmlns:a16="http://schemas.microsoft.com/office/drawing/2014/main" id="{CAD96A13-1031-5D6F-3D01-DC17A0A11286}"/>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884"/>
    </mc:Choice>
    <mc:Fallback>
      <p:transition spd="slow" advTm="9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CC8F7-A8A0-0772-D94A-1A0810FE73DF}"/>
              </a:ext>
            </a:extLst>
          </p:cNvPr>
          <p:cNvSpPr>
            <a:spLocks noGrp="1"/>
          </p:cNvSpPr>
          <p:nvPr>
            <p:ph type="title"/>
          </p:nvPr>
        </p:nvSpPr>
        <p:spPr/>
        <p:txBody>
          <a:bodyPr/>
          <a:lstStyle/>
          <a:p>
            <a:r>
              <a:rPr lang="en-US" dirty="0"/>
              <a:t>Verify adding five values to collection</a:t>
            </a:r>
          </a:p>
        </p:txBody>
      </p:sp>
      <p:sp>
        <p:nvSpPr>
          <p:cNvPr id="3" name="Text Placeholder 2">
            <a:extLst>
              <a:ext uri="{FF2B5EF4-FFF2-40B4-BE49-F238E27FC236}">
                <a16:creationId xmlns:a16="http://schemas.microsoft.com/office/drawing/2014/main" id="{E247454E-5EC7-69B1-1BB9-E57CB2115E0A}"/>
              </a:ext>
            </a:extLst>
          </p:cNvPr>
          <p:cNvSpPr>
            <a:spLocks noGrp="1"/>
          </p:cNvSpPr>
          <p:nvPr>
            <p:ph type="body" idx="1"/>
          </p:nvPr>
        </p:nvSpPr>
        <p:spPr>
          <a:xfrm>
            <a:off x="685800" y="2194560"/>
            <a:ext cx="4374472" cy="4024125"/>
          </a:xfrm>
        </p:spPr>
        <p:txBody>
          <a:bodyPr>
            <a:normAutofit/>
          </a:bodyPr>
          <a:lstStyle/>
          <a:p>
            <a:r>
              <a:rPr lang="en-US" sz="2400" dirty="0"/>
              <a:t>The test will add five values.</a:t>
            </a:r>
          </a:p>
          <a:p>
            <a:pPr marL="114300" indent="0">
              <a:buNone/>
            </a:pPr>
            <a:endParaRPr lang="en-US" sz="2400" dirty="0"/>
          </a:p>
          <a:p>
            <a:pPr marL="114300" indent="0">
              <a:buNone/>
            </a:pPr>
            <a:endParaRPr lang="en-US" sz="2400" dirty="0"/>
          </a:p>
          <a:p>
            <a:r>
              <a:rPr lang="en-US" sz="2400" dirty="0"/>
              <a:t>It will check the collection size to verify if it is increased or not.</a:t>
            </a:r>
          </a:p>
        </p:txBody>
      </p:sp>
      <p:pic>
        <p:nvPicPr>
          <p:cNvPr id="5" name="Picture 4">
            <a:extLst>
              <a:ext uri="{FF2B5EF4-FFF2-40B4-BE49-F238E27FC236}">
                <a16:creationId xmlns:a16="http://schemas.microsoft.com/office/drawing/2014/main" id="{469481DB-58E0-CA34-D752-9F3726CF9768}"/>
              </a:ext>
            </a:extLst>
          </p:cNvPr>
          <p:cNvPicPr>
            <a:picLocks noChangeAspect="1"/>
          </p:cNvPicPr>
          <p:nvPr/>
        </p:nvPicPr>
        <p:blipFill>
          <a:blip r:embed="rId4"/>
          <a:stretch>
            <a:fillRect/>
          </a:stretch>
        </p:blipFill>
        <p:spPr>
          <a:xfrm>
            <a:off x="6247151" y="3168397"/>
            <a:ext cx="5610225" cy="1038225"/>
          </a:xfrm>
          <a:prstGeom prst="rect">
            <a:avLst/>
          </a:prstGeom>
        </p:spPr>
      </p:pic>
      <p:pic>
        <p:nvPicPr>
          <p:cNvPr id="13" name="Audio 12">
            <a:hlinkClick r:id="" action="ppaction://media"/>
            <a:extLst>
              <a:ext uri="{FF2B5EF4-FFF2-40B4-BE49-F238E27FC236}">
                <a16:creationId xmlns:a16="http://schemas.microsoft.com/office/drawing/2014/main" id="{BC16749A-9F21-8437-7D4F-4E987BB2C57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5576767"/>
      </p:ext>
    </p:extLst>
  </p:cSld>
  <p:clrMapOvr>
    <a:masterClrMapping/>
  </p:clrMapOvr>
  <mc:AlternateContent xmlns:mc="http://schemas.openxmlformats.org/markup-compatibility/2006">
    <mc:Choice xmlns:p14="http://schemas.microsoft.com/office/powerpoint/2010/main" Requires="p14">
      <p:transition spd="slow" p14:dur="2000" advTm="6959"/>
    </mc:Choice>
    <mc:Fallback>
      <p:transition spd="slow" advTm="6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244</TotalTime>
  <Words>1067</Words>
  <Application>Microsoft Office PowerPoint</Application>
  <PresentationFormat>Widescreen</PresentationFormat>
  <Paragraphs>193</Paragraphs>
  <Slides>17</Slides>
  <Notes>14</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Century Gothic</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Can add a value to an empty vector</vt:lpstr>
      <vt:lpstr>Verify adding five values to collection</vt:lpstr>
      <vt:lpstr>Verify the collection size got increased</vt:lpstr>
      <vt:lpstr>Verify user input size is less than or equal 10</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Abadeer, Mina</cp:lastModifiedBy>
  <cp:revision>44</cp:revision>
  <dcterms:created xsi:type="dcterms:W3CDTF">2020-08-19T17:59:24Z</dcterms:created>
  <dcterms:modified xsi:type="dcterms:W3CDTF">2023-04-11T04:08:05Z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